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6"/>
  </p:notesMasterIdLst>
  <p:handoutMasterIdLst>
    <p:handoutMasterId r:id="rId27"/>
  </p:handoutMasterIdLst>
  <p:sldIdLst>
    <p:sldId id="266" r:id="rId2"/>
    <p:sldId id="304" r:id="rId3"/>
    <p:sldId id="299" r:id="rId4"/>
    <p:sldId id="301" r:id="rId5"/>
    <p:sldId id="305" r:id="rId6"/>
    <p:sldId id="318" r:id="rId7"/>
    <p:sldId id="297" r:id="rId8"/>
    <p:sldId id="310" r:id="rId9"/>
    <p:sldId id="319" r:id="rId10"/>
    <p:sldId id="322" r:id="rId11"/>
    <p:sldId id="323" r:id="rId12"/>
    <p:sldId id="324" r:id="rId13"/>
    <p:sldId id="325" r:id="rId14"/>
    <p:sldId id="326" r:id="rId15"/>
    <p:sldId id="311" r:id="rId16"/>
    <p:sldId id="330" r:id="rId17"/>
    <p:sldId id="331" r:id="rId18"/>
    <p:sldId id="320" r:id="rId19"/>
    <p:sldId id="321" r:id="rId20"/>
    <p:sldId id="317" r:id="rId21"/>
    <p:sldId id="314" r:id="rId22"/>
    <p:sldId id="328" r:id="rId23"/>
    <p:sldId id="329" r:id="rId24"/>
    <p:sldId id="327" r:id="rId25"/>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2060"/>
    <a:srgbClr val="FD1912"/>
    <a:srgbClr val="7FAC15"/>
    <a:srgbClr val="249C1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5" autoAdjust="0"/>
    <p:restoredTop sz="95258" autoAdjust="0"/>
  </p:normalViewPr>
  <p:slideViewPr>
    <p:cSldViewPr snapToGrid="0">
      <p:cViewPr>
        <p:scale>
          <a:sx n="113" d="100"/>
          <a:sy n="113" d="100"/>
        </p:scale>
        <p:origin x="1896" y="1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5F76424-D814-4EF9-A875-1CC83422EABD}" type="datetimeFigureOut">
              <a:rPr lang="fr-FR" smtClean="0"/>
              <a:t>15/11/2021</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2E4D548-7EE4-4BC3-AD2F-208D609F2E2A}" type="slidenum">
              <a:rPr lang="fr-FR" smtClean="0"/>
              <a:t>‹N°›</a:t>
            </a:fld>
            <a:endParaRPr lang="fr-FR"/>
          </a:p>
        </p:txBody>
      </p:sp>
    </p:spTree>
    <p:extLst>
      <p:ext uri="{BB962C8B-B14F-4D97-AF65-F5344CB8AC3E}">
        <p14:creationId xmlns:p14="http://schemas.microsoft.com/office/powerpoint/2010/main" val="974555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07E6161-6CA3-4D0F-83CC-EA30D2780377}" type="datetimeFigureOut">
              <a:rPr lang="fr-FR" smtClean="0"/>
              <a:t>15/11/2021</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DB15D25-4064-420D-B31E-C456493EEFF7}" type="slidenum">
              <a:rPr lang="fr-FR" smtClean="0"/>
              <a:t>‹N°›</a:t>
            </a:fld>
            <a:endParaRPr lang="fr-FR"/>
          </a:p>
        </p:txBody>
      </p:sp>
    </p:spTree>
    <p:extLst>
      <p:ext uri="{BB962C8B-B14F-4D97-AF65-F5344CB8AC3E}">
        <p14:creationId xmlns:p14="http://schemas.microsoft.com/office/powerpoint/2010/main" val="402788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a:t>
            </a:fld>
            <a:endParaRPr lang="fr-FR"/>
          </a:p>
        </p:txBody>
      </p:sp>
    </p:spTree>
    <p:extLst>
      <p:ext uri="{BB962C8B-B14F-4D97-AF65-F5344CB8AC3E}">
        <p14:creationId xmlns:p14="http://schemas.microsoft.com/office/powerpoint/2010/main" val="153663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10</a:t>
            </a:fld>
            <a:endParaRPr lang="fr-FR"/>
          </a:p>
        </p:txBody>
      </p:sp>
    </p:spTree>
    <p:extLst>
      <p:ext uri="{BB962C8B-B14F-4D97-AF65-F5344CB8AC3E}">
        <p14:creationId xmlns:p14="http://schemas.microsoft.com/office/powerpoint/2010/main" val="106451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11</a:t>
            </a:fld>
            <a:endParaRPr lang="fr-FR"/>
          </a:p>
        </p:txBody>
      </p:sp>
    </p:spTree>
    <p:extLst>
      <p:ext uri="{BB962C8B-B14F-4D97-AF65-F5344CB8AC3E}">
        <p14:creationId xmlns:p14="http://schemas.microsoft.com/office/powerpoint/2010/main" val="222336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12</a:t>
            </a:fld>
            <a:endParaRPr lang="fr-FR"/>
          </a:p>
        </p:txBody>
      </p:sp>
    </p:spTree>
    <p:extLst>
      <p:ext uri="{BB962C8B-B14F-4D97-AF65-F5344CB8AC3E}">
        <p14:creationId xmlns:p14="http://schemas.microsoft.com/office/powerpoint/2010/main" val="40995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13</a:t>
            </a:fld>
            <a:endParaRPr lang="fr-FR"/>
          </a:p>
        </p:txBody>
      </p:sp>
    </p:spTree>
    <p:extLst>
      <p:ext uri="{BB962C8B-B14F-4D97-AF65-F5344CB8AC3E}">
        <p14:creationId xmlns:p14="http://schemas.microsoft.com/office/powerpoint/2010/main" val="42849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14</a:t>
            </a:fld>
            <a:endParaRPr lang="fr-FR"/>
          </a:p>
        </p:txBody>
      </p:sp>
    </p:spTree>
    <p:extLst>
      <p:ext uri="{BB962C8B-B14F-4D97-AF65-F5344CB8AC3E}">
        <p14:creationId xmlns:p14="http://schemas.microsoft.com/office/powerpoint/2010/main" val="254946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15</a:t>
            </a:fld>
            <a:endParaRPr lang="fr-FR"/>
          </a:p>
        </p:txBody>
      </p:sp>
    </p:spTree>
    <p:extLst>
      <p:ext uri="{BB962C8B-B14F-4D97-AF65-F5344CB8AC3E}">
        <p14:creationId xmlns:p14="http://schemas.microsoft.com/office/powerpoint/2010/main" val="190923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16</a:t>
            </a:fld>
            <a:endParaRPr lang="fr-FR"/>
          </a:p>
        </p:txBody>
      </p:sp>
    </p:spTree>
    <p:extLst>
      <p:ext uri="{BB962C8B-B14F-4D97-AF65-F5344CB8AC3E}">
        <p14:creationId xmlns:p14="http://schemas.microsoft.com/office/powerpoint/2010/main" val="2907886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17</a:t>
            </a:fld>
            <a:endParaRPr lang="fr-FR"/>
          </a:p>
        </p:txBody>
      </p:sp>
    </p:spTree>
    <p:extLst>
      <p:ext uri="{BB962C8B-B14F-4D97-AF65-F5344CB8AC3E}">
        <p14:creationId xmlns:p14="http://schemas.microsoft.com/office/powerpoint/2010/main" val="258270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18</a:t>
            </a:fld>
            <a:endParaRPr lang="fr-FR"/>
          </a:p>
        </p:txBody>
      </p:sp>
    </p:spTree>
    <p:extLst>
      <p:ext uri="{BB962C8B-B14F-4D97-AF65-F5344CB8AC3E}">
        <p14:creationId xmlns:p14="http://schemas.microsoft.com/office/powerpoint/2010/main" val="1994662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19</a:t>
            </a:fld>
            <a:endParaRPr lang="fr-FR"/>
          </a:p>
        </p:txBody>
      </p:sp>
    </p:spTree>
    <p:extLst>
      <p:ext uri="{BB962C8B-B14F-4D97-AF65-F5344CB8AC3E}">
        <p14:creationId xmlns:p14="http://schemas.microsoft.com/office/powerpoint/2010/main" val="46391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2</a:t>
            </a:fld>
            <a:endParaRPr lang="fr-FR"/>
          </a:p>
        </p:txBody>
      </p:sp>
    </p:spTree>
    <p:extLst>
      <p:ext uri="{BB962C8B-B14F-4D97-AF65-F5344CB8AC3E}">
        <p14:creationId xmlns:p14="http://schemas.microsoft.com/office/powerpoint/2010/main" val="34361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20</a:t>
            </a:fld>
            <a:endParaRPr lang="fr-FR"/>
          </a:p>
        </p:txBody>
      </p:sp>
    </p:spTree>
    <p:extLst>
      <p:ext uri="{BB962C8B-B14F-4D97-AF65-F5344CB8AC3E}">
        <p14:creationId xmlns:p14="http://schemas.microsoft.com/office/powerpoint/2010/main" val="2710410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21</a:t>
            </a:fld>
            <a:endParaRPr lang="fr-FR"/>
          </a:p>
        </p:txBody>
      </p:sp>
    </p:spTree>
    <p:extLst>
      <p:ext uri="{BB962C8B-B14F-4D97-AF65-F5344CB8AC3E}">
        <p14:creationId xmlns:p14="http://schemas.microsoft.com/office/powerpoint/2010/main" val="1071581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22</a:t>
            </a:fld>
            <a:endParaRPr lang="fr-FR"/>
          </a:p>
        </p:txBody>
      </p:sp>
    </p:spTree>
    <p:extLst>
      <p:ext uri="{BB962C8B-B14F-4D97-AF65-F5344CB8AC3E}">
        <p14:creationId xmlns:p14="http://schemas.microsoft.com/office/powerpoint/2010/main" val="3727950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23</a:t>
            </a:fld>
            <a:endParaRPr lang="fr-FR"/>
          </a:p>
        </p:txBody>
      </p:sp>
    </p:spTree>
    <p:extLst>
      <p:ext uri="{BB962C8B-B14F-4D97-AF65-F5344CB8AC3E}">
        <p14:creationId xmlns:p14="http://schemas.microsoft.com/office/powerpoint/2010/main" val="188550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24</a:t>
            </a:fld>
            <a:endParaRPr lang="fr-FR"/>
          </a:p>
        </p:txBody>
      </p:sp>
    </p:spTree>
    <p:extLst>
      <p:ext uri="{BB962C8B-B14F-4D97-AF65-F5344CB8AC3E}">
        <p14:creationId xmlns:p14="http://schemas.microsoft.com/office/powerpoint/2010/main" val="44608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3</a:t>
            </a:fld>
            <a:endParaRPr lang="fr-FR"/>
          </a:p>
        </p:txBody>
      </p:sp>
    </p:spTree>
    <p:extLst>
      <p:ext uri="{BB962C8B-B14F-4D97-AF65-F5344CB8AC3E}">
        <p14:creationId xmlns:p14="http://schemas.microsoft.com/office/powerpoint/2010/main" val="73172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4</a:t>
            </a:fld>
            <a:endParaRPr lang="fr-FR"/>
          </a:p>
        </p:txBody>
      </p:sp>
    </p:spTree>
    <p:extLst>
      <p:ext uri="{BB962C8B-B14F-4D97-AF65-F5344CB8AC3E}">
        <p14:creationId xmlns:p14="http://schemas.microsoft.com/office/powerpoint/2010/main" val="346418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5</a:t>
            </a:fld>
            <a:endParaRPr lang="fr-FR"/>
          </a:p>
        </p:txBody>
      </p:sp>
    </p:spTree>
    <p:extLst>
      <p:ext uri="{BB962C8B-B14F-4D97-AF65-F5344CB8AC3E}">
        <p14:creationId xmlns:p14="http://schemas.microsoft.com/office/powerpoint/2010/main" val="383855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6</a:t>
            </a:fld>
            <a:endParaRPr lang="fr-FR"/>
          </a:p>
        </p:txBody>
      </p:sp>
    </p:spTree>
    <p:extLst>
      <p:ext uri="{BB962C8B-B14F-4D97-AF65-F5344CB8AC3E}">
        <p14:creationId xmlns:p14="http://schemas.microsoft.com/office/powerpoint/2010/main" val="191297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sommes passés sur</a:t>
            </a:r>
            <a:r>
              <a:rPr lang="fr-FR" baseline="0" dirty="0"/>
              <a:t> un nouveau rythme en 2017 :</a:t>
            </a:r>
          </a:p>
          <a:p>
            <a:r>
              <a:rPr lang="fr-FR" baseline="0" dirty="0"/>
              <a:t>- Nous avons basculé sur le dispositif programme de développement des sports : financement pérenne des CRA</a:t>
            </a:r>
          </a:p>
          <a:p>
            <a:r>
              <a:rPr lang="fr-FR" baseline="0" dirty="0"/>
              <a:t>- Il a fallu s’adapter à la fusion des régions et des ETR </a:t>
            </a:r>
            <a:endParaRPr lang="fr-FR" dirty="0"/>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7</a:t>
            </a:fld>
            <a:endParaRPr lang="fr-FR"/>
          </a:p>
        </p:txBody>
      </p:sp>
    </p:spTree>
    <p:extLst>
      <p:ext uri="{BB962C8B-B14F-4D97-AF65-F5344CB8AC3E}">
        <p14:creationId xmlns:p14="http://schemas.microsoft.com/office/powerpoint/2010/main" val="12532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8</a:t>
            </a:fld>
            <a:endParaRPr lang="fr-FR"/>
          </a:p>
        </p:txBody>
      </p:sp>
    </p:spTree>
    <p:extLst>
      <p:ext uri="{BB962C8B-B14F-4D97-AF65-F5344CB8AC3E}">
        <p14:creationId xmlns:p14="http://schemas.microsoft.com/office/powerpoint/2010/main" val="116645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B15D25-4064-420D-B31E-C456493EEFF7}" type="slidenum">
              <a:rPr lang="fr-FR" smtClean="0"/>
              <a:t>9</a:t>
            </a:fld>
            <a:endParaRPr lang="fr-FR"/>
          </a:p>
        </p:txBody>
      </p:sp>
    </p:spTree>
    <p:extLst>
      <p:ext uri="{BB962C8B-B14F-4D97-AF65-F5344CB8AC3E}">
        <p14:creationId xmlns:p14="http://schemas.microsoft.com/office/powerpoint/2010/main" val="261226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D5CD52-063A-4A65-8E8A-D6E743D567F1}" type="datetimeFigureOut">
              <a:rPr lang="fr-FR" smtClean="0"/>
              <a:t>15/11/2021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195388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D5CD52-063A-4A65-8E8A-D6E743D567F1}" type="datetimeFigureOut">
              <a:rPr lang="fr-FR" smtClean="0"/>
              <a:t>15/11/2021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354353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D5CD52-063A-4A65-8E8A-D6E743D567F1}" type="datetimeFigureOut">
              <a:rPr lang="fr-FR" smtClean="0"/>
              <a:t>15/11/2021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321218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D5CD52-063A-4A65-8E8A-D6E743D567F1}" type="datetimeFigureOut">
              <a:rPr lang="fr-FR" smtClean="0"/>
              <a:t>15/11/2021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53737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3D5CD52-063A-4A65-8E8A-D6E743D567F1}" type="datetimeFigureOut">
              <a:rPr lang="fr-FR" smtClean="0"/>
              <a:t>15/11/2021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42778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D5CD52-063A-4A65-8E8A-D6E743D567F1}" type="datetimeFigureOut">
              <a:rPr lang="fr-FR" smtClean="0"/>
              <a:t>15/11/2021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330201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D5CD52-063A-4A65-8E8A-D6E743D567F1}" type="datetimeFigureOut">
              <a:rPr lang="fr-FR" smtClean="0"/>
              <a:t>15/11/2021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197235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D5CD52-063A-4A65-8E8A-D6E743D567F1}" type="datetimeFigureOut">
              <a:rPr lang="fr-FR" smtClean="0"/>
              <a:t>15/11/2021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126950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5CD52-063A-4A65-8E8A-D6E743D567F1}" type="datetimeFigureOut">
              <a:rPr lang="fr-FR" smtClean="0"/>
              <a:t>15/11/2021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182684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3D5CD52-063A-4A65-8E8A-D6E743D567F1}" type="datetimeFigureOut">
              <a:rPr lang="fr-FR" smtClean="0"/>
              <a:t>15/11/2021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333945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3D5CD52-063A-4A65-8E8A-D6E743D567F1}" type="datetimeFigureOut">
              <a:rPr lang="fr-FR" smtClean="0"/>
              <a:t>15/11/2021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016BED-9314-488C-9AA0-3C841E950748}" type="slidenum">
              <a:rPr lang="fr-FR" smtClean="0"/>
              <a:t>‹N°›</a:t>
            </a:fld>
            <a:endParaRPr lang="fr-FR"/>
          </a:p>
        </p:txBody>
      </p:sp>
    </p:spTree>
    <p:extLst>
      <p:ext uri="{BB962C8B-B14F-4D97-AF65-F5344CB8AC3E}">
        <p14:creationId xmlns:p14="http://schemas.microsoft.com/office/powerpoint/2010/main" val="175398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5CD52-063A-4A65-8E8A-D6E743D567F1}" type="datetimeFigureOut">
              <a:rPr lang="fr-FR" smtClean="0"/>
              <a:t>15/11/2021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16BED-9314-488C-9AA0-3C841E950748}" type="slidenum">
              <a:rPr lang="fr-FR" smtClean="0"/>
              <a:t>‹N°›</a:t>
            </a:fld>
            <a:endParaRPr lang="fr-FR"/>
          </a:p>
        </p:txBody>
      </p:sp>
    </p:spTree>
    <p:extLst>
      <p:ext uri="{BB962C8B-B14F-4D97-AF65-F5344CB8AC3E}">
        <p14:creationId xmlns:p14="http://schemas.microsoft.com/office/powerpoint/2010/main" val="6088290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emf"/><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emf"/><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22.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vimeo.com/472553882" TargetMode="External"/><Relationship Id="rId5" Type="http://schemas.openxmlformats.org/officeDocument/2006/relationships/image" Target="../media/image52.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emf"/><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dtn@ff-aero.fr" TargetMode="External"/><Relationship Id="rId5" Type="http://schemas.openxmlformats.org/officeDocument/2006/relationships/hyperlink" Target="mailto:contact@ff-aero.fr"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emf"/><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2.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emf"/><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emf"/><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55" y="0"/>
            <a:ext cx="12262104" cy="6897434"/>
          </a:xfrm>
          <a:prstGeom prst="rect">
            <a:avLst/>
          </a:prstGeom>
        </p:spPr>
      </p:pic>
      <p:sp>
        <p:nvSpPr>
          <p:cNvPr id="17" name="Rectangle 16"/>
          <p:cNvSpPr/>
          <p:nvPr/>
        </p:nvSpPr>
        <p:spPr>
          <a:xfrm>
            <a:off x="15580" y="5764089"/>
            <a:ext cx="12262104" cy="1177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0"/>
            <a:ext cx="1097280" cy="6931152"/>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8118" y="243369"/>
            <a:ext cx="4048853" cy="1880680"/>
          </a:xfrm>
          <a:prstGeom prst="rect">
            <a:avLst/>
          </a:prstGeom>
        </p:spPr>
      </p:pic>
      <p:sp>
        <p:nvSpPr>
          <p:cNvPr id="19" name="ZoneTexte 18"/>
          <p:cNvSpPr txBox="1"/>
          <p:nvPr/>
        </p:nvSpPr>
        <p:spPr>
          <a:xfrm>
            <a:off x="4979821" y="2072688"/>
            <a:ext cx="4171169" cy="523220"/>
          </a:xfrm>
          <a:prstGeom prst="rect">
            <a:avLst/>
          </a:prstGeom>
          <a:noFill/>
        </p:spPr>
        <p:txBody>
          <a:bodyPr wrap="square" rtlCol="0">
            <a:spAutoFit/>
          </a:bodyPr>
          <a:lstStyle/>
          <a:p>
            <a:pPr algn="ctr"/>
            <a:r>
              <a:rPr lang="fr-FR" sz="2800" b="1" i="1" dirty="0">
                <a:solidFill>
                  <a:srgbClr val="FD1912"/>
                </a:solidFill>
              </a:rPr>
              <a:t>FINAL BID</a:t>
            </a:r>
          </a:p>
        </p:txBody>
      </p:sp>
      <p:sp>
        <p:nvSpPr>
          <p:cNvPr id="14" name="ZoneTexte 13"/>
          <p:cNvSpPr txBox="1"/>
          <p:nvPr/>
        </p:nvSpPr>
        <p:spPr>
          <a:xfrm>
            <a:off x="2963705" y="3343799"/>
            <a:ext cx="8017042" cy="1938992"/>
          </a:xfrm>
          <a:prstGeom prst="rect">
            <a:avLst/>
          </a:prstGeom>
          <a:noFill/>
        </p:spPr>
        <p:txBody>
          <a:bodyPr wrap="square" rtlCol="0">
            <a:spAutoFit/>
          </a:bodyPr>
          <a:lstStyle/>
          <a:p>
            <a:pPr algn="ctr"/>
            <a:r>
              <a:rPr lang="fr-FR" sz="4000" b="1" i="1" dirty="0">
                <a:solidFill>
                  <a:schemeClr val="bg1"/>
                </a:solidFill>
                <a:effectLst>
                  <a:outerShdw blurRad="38100" dist="38100" dir="2700000" algn="tl">
                    <a:srgbClr val="000000">
                      <a:alpha val="43137"/>
                    </a:srgbClr>
                  </a:outerShdw>
                </a:effectLst>
              </a:rPr>
              <a:t>25th FAI</a:t>
            </a:r>
          </a:p>
          <a:p>
            <a:pPr algn="ctr"/>
            <a:r>
              <a:rPr lang="fr-FR" sz="4000" b="1" i="1" dirty="0">
                <a:solidFill>
                  <a:schemeClr val="bg1"/>
                </a:solidFill>
                <a:effectLst>
                  <a:outerShdw blurRad="38100" dist="38100" dir="2700000" algn="tl">
                    <a:srgbClr val="000000">
                      <a:alpha val="43137"/>
                    </a:srgbClr>
                  </a:outerShdw>
                </a:effectLst>
              </a:rPr>
              <a:t>World </a:t>
            </a:r>
            <a:r>
              <a:rPr lang="fr-FR" sz="4000" b="1" i="1" dirty="0" err="1">
                <a:solidFill>
                  <a:schemeClr val="bg1"/>
                </a:solidFill>
                <a:effectLst>
                  <a:outerShdw blurRad="38100" dist="38100" dir="2700000" algn="tl">
                    <a:srgbClr val="000000">
                      <a:alpha val="43137"/>
                    </a:srgbClr>
                  </a:outerShdw>
                </a:effectLst>
              </a:rPr>
              <a:t>Precision</a:t>
            </a:r>
            <a:r>
              <a:rPr lang="fr-FR" sz="4000" b="1" i="1" dirty="0">
                <a:solidFill>
                  <a:schemeClr val="bg1"/>
                </a:solidFill>
                <a:effectLst>
                  <a:outerShdw blurRad="38100" dist="38100" dir="2700000" algn="tl">
                    <a:srgbClr val="000000">
                      <a:alpha val="43137"/>
                    </a:srgbClr>
                  </a:outerShdw>
                </a:effectLst>
              </a:rPr>
              <a:t> </a:t>
            </a:r>
            <a:r>
              <a:rPr lang="fr-FR" sz="4000" b="1" i="1" dirty="0" err="1">
                <a:solidFill>
                  <a:schemeClr val="bg1"/>
                </a:solidFill>
                <a:effectLst>
                  <a:outerShdw blurRad="38100" dist="38100" dir="2700000" algn="tl">
                    <a:srgbClr val="000000">
                      <a:alpha val="43137"/>
                    </a:srgbClr>
                  </a:outerShdw>
                </a:effectLst>
              </a:rPr>
              <a:t>Flying</a:t>
            </a:r>
            <a:r>
              <a:rPr lang="fr-FR" sz="4000" b="1" i="1" dirty="0">
                <a:solidFill>
                  <a:schemeClr val="bg1"/>
                </a:solidFill>
                <a:effectLst>
                  <a:outerShdw blurRad="38100" dist="38100" dir="2700000" algn="tl">
                    <a:srgbClr val="000000">
                      <a:alpha val="43137"/>
                    </a:srgbClr>
                  </a:outerShdw>
                </a:effectLst>
              </a:rPr>
              <a:t> </a:t>
            </a:r>
            <a:r>
              <a:rPr lang="fr-FR" sz="4000" b="1" i="1" dirty="0" err="1">
                <a:solidFill>
                  <a:schemeClr val="bg1"/>
                </a:solidFill>
                <a:effectLst>
                  <a:outerShdw blurRad="38100" dist="38100" dir="2700000" algn="tl">
                    <a:srgbClr val="000000">
                      <a:alpha val="43137"/>
                    </a:srgbClr>
                  </a:outerShdw>
                </a:effectLst>
              </a:rPr>
              <a:t>Championship</a:t>
            </a:r>
            <a:r>
              <a:rPr lang="fr-FR" sz="4000" b="1" i="1" dirty="0">
                <a:solidFill>
                  <a:schemeClr val="bg1"/>
                </a:solidFill>
                <a:effectLst>
                  <a:outerShdw blurRad="38100" dist="38100" dir="2700000" algn="tl">
                    <a:srgbClr val="000000">
                      <a:alpha val="43137"/>
                    </a:srgbClr>
                  </a:outerShdw>
                </a:effectLst>
              </a:rPr>
              <a:t> </a:t>
            </a:r>
          </a:p>
          <a:p>
            <a:pPr algn="ctr"/>
            <a:r>
              <a:rPr lang="fr-FR" sz="4000" b="1" i="1" dirty="0">
                <a:solidFill>
                  <a:schemeClr val="bg1"/>
                </a:solidFill>
                <a:effectLst>
                  <a:outerShdw blurRad="38100" dist="38100" dir="2700000" algn="tl">
                    <a:srgbClr val="000000">
                      <a:alpha val="43137"/>
                    </a:srgbClr>
                  </a:outerShdw>
                </a:effectLst>
              </a:rPr>
              <a:t>in France</a:t>
            </a:r>
          </a:p>
        </p:txBody>
      </p:sp>
      <p:sp>
        <p:nvSpPr>
          <p:cNvPr id="10" name="ZoneTexte 9"/>
          <p:cNvSpPr txBox="1"/>
          <p:nvPr/>
        </p:nvSpPr>
        <p:spPr>
          <a:xfrm>
            <a:off x="8467" y="5753439"/>
            <a:ext cx="12262104" cy="369332"/>
          </a:xfrm>
          <a:prstGeom prst="rect">
            <a:avLst/>
          </a:prstGeom>
          <a:solidFill>
            <a:srgbClr val="002060"/>
          </a:solidFill>
          <a:ln>
            <a:solidFill>
              <a:srgbClr val="002060"/>
            </a:solidFill>
          </a:ln>
        </p:spPr>
        <p:txBody>
          <a:bodyPr wrap="square" rtlCol="0">
            <a:spAutoFit/>
          </a:bodyPr>
          <a:lstStyle/>
          <a:p>
            <a:pPr algn="ctr"/>
            <a:r>
              <a:rPr lang="fr-FR" dirty="0">
                <a:solidFill>
                  <a:schemeClr val="bg1"/>
                </a:solidFill>
                <a:cs typeface="Adobe Arabic" panose="02040503050201020203" pitchFamily="18" charset="-78"/>
              </a:rPr>
              <a:t>                       Nos partenaires </a:t>
            </a:r>
            <a:r>
              <a:rPr lang="fr-FR" dirty="0">
                <a:solidFill>
                  <a:schemeClr val="bg1"/>
                </a:solidFill>
              </a:rPr>
              <a:t>:</a:t>
            </a:r>
          </a:p>
        </p:txBody>
      </p:sp>
      <p:sp>
        <p:nvSpPr>
          <p:cNvPr id="20" name="ZoneTexte 19"/>
          <p:cNvSpPr txBox="1"/>
          <p:nvPr/>
        </p:nvSpPr>
        <p:spPr>
          <a:xfrm>
            <a:off x="153586" y="144440"/>
            <a:ext cx="696024" cy="6573082"/>
          </a:xfrm>
          <a:prstGeom prst="rect">
            <a:avLst/>
          </a:prstGeom>
          <a:noFill/>
        </p:spPr>
        <p:txBody>
          <a:bodyPr vert="wordArtVert" wrap="square" rtlCol="0">
            <a:spAutoFit/>
          </a:bodyPr>
          <a:lstStyle/>
          <a:p>
            <a:pPr algn="ctr"/>
            <a:r>
              <a:rPr lang="fr-FR" sz="2800" b="1" dirty="0">
                <a:solidFill>
                  <a:schemeClr val="bg1"/>
                </a:solidFill>
              </a:rPr>
              <a:t>GAC MEETING </a:t>
            </a:r>
          </a:p>
        </p:txBody>
      </p:sp>
      <p:grpSp>
        <p:nvGrpSpPr>
          <p:cNvPr id="5" name="Groupe 4"/>
          <p:cNvGrpSpPr/>
          <p:nvPr/>
        </p:nvGrpSpPr>
        <p:grpSpPr>
          <a:xfrm>
            <a:off x="1130770" y="6131873"/>
            <a:ext cx="11105935" cy="821401"/>
            <a:chOff x="1130770" y="6131873"/>
            <a:chExt cx="11105935" cy="821401"/>
          </a:xfrm>
        </p:grpSpPr>
        <p:grpSp>
          <p:nvGrpSpPr>
            <p:cNvPr id="4" name="Groupe 3"/>
            <p:cNvGrpSpPr/>
            <p:nvPr/>
          </p:nvGrpSpPr>
          <p:grpSpPr>
            <a:xfrm>
              <a:off x="1130770" y="6131873"/>
              <a:ext cx="11105935" cy="821401"/>
              <a:chOff x="1130770" y="6131873"/>
              <a:chExt cx="11105935" cy="821401"/>
            </a:xfrm>
          </p:grpSpPr>
          <p:grpSp>
            <p:nvGrpSpPr>
              <p:cNvPr id="38" name="Groupe 37"/>
              <p:cNvGrpSpPr/>
              <p:nvPr/>
            </p:nvGrpSpPr>
            <p:grpSpPr>
              <a:xfrm>
                <a:off x="1130770" y="6131873"/>
                <a:ext cx="11105935" cy="821401"/>
                <a:chOff x="1910" y="6092613"/>
                <a:chExt cx="11433490" cy="857238"/>
              </a:xfrm>
            </p:grpSpPr>
            <p:pic>
              <p:nvPicPr>
                <p:cNvPr id="39" name="Image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0" y="6115658"/>
                  <a:ext cx="825056" cy="825056"/>
                </a:xfrm>
                <a:prstGeom prst="rect">
                  <a:avLst/>
                </a:prstGeom>
              </p:spPr>
            </p:pic>
            <p:pic>
              <p:nvPicPr>
                <p:cNvPr id="41" name="Image 4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72275" y="6109518"/>
                  <a:ext cx="825056" cy="825056"/>
                </a:xfrm>
                <a:prstGeom prst="rect">
                  <a:avLst/>
                </a:prstGeom>
              </p:spPr>
            </p:pic>
            <p:pic>
              <p:nvPicPr>
                <p:cNvPr id="42" name="Image 41"/>
                <p:cNvPicPr>
                  <a:picLocks noChangeAspect="1"/>
                </p:cNvPicPr>
                <p:nvPr/>
              </p:nvPicPr>
              <p:blipFill rotWithShape="1">
                <a:blip r:embed="rId7" cstate="screen">
                  <a:extLst>
                    <a:ext uri="{28A0092B-C50C-407E-A947-70E740481C1C}">
                      <a14:useLocalDpi xmlns:a14="http://schemas.microsoft.com/office/drawing/2010/main"/>
                    </a:ext>
                  </a:extLst>
                </a:blip>
                <a:srcRect l="22053" r="27056"/>
                <a:stretch/>
              </p:blipFill>
              <p:spPr>
                <a:xfrm>
                  <a:off x="708511" y="6115464"/>
                  <a:ext cx="419877" cy="825056"/>
                </a:xfrm>
                <a:prstGeom prst="rect">
                  <a:avLst/>
                </a:prstGeom>
              </p:spPr>
            </p:pic>
            <p:pic>
              <p:nvPicPr>
                <p:cNvPr id="43" name="Image 4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08840" y="6124795"/>
                  <a:ext cx="825056" cy="825056"/>
                </a:xfrm>
                <a:prstGeom prst="rect">
                  <a:avLst/>
                </a:prstGeom>
              </p:spPr>
            </p:pic>
            <p:pic>
              <p:nvPicPr>
                <p:cNvPr id="44" name="Image 4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95371" y="6120606"/>
                  <a:ext cx="825056" cy="825056"/>
                </a:xfrm>
                <a:prstGeom prst="rect">
                  <a:avLst/>
                </a:prstGeom>
              </p:spPr>
            </p:pic>
            <p:pic>
              <p:nvPicPr>
                <p:cNvPr id="45" name="Image 4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31065" y="6109367"/>
                  <a:ext cx="825056" cy="825056"/>
                </a:xfrm>
                <a:prstGeom prst="rect">
                  <a:avLst/>
                </a:prstGeom>
              </p:spPr>
            </p:pic>
            <p:pic>
              <p:nvPicPr>
                <p:cNvPr id="46" name="Image 45"/>
                <p:cNvPicPr>
                  <a:picLocks noChangeAspect="1"/>
                </p:cNvPicPr>
                <p:nvPr/>
              </p:nvPicPr>
              <p:blipFill rotWithShape="1">
                <a:blip r:embed="rId11" cstate="screen">
                  <a:extLst>
                    <a:ext uri="{28A0092B-C50C-407E-A947-70E740481C1C}">
                      <a14:useLocalDpi xmlns:a14="http://schemas.microsoft.com/office/drawing/2010/main"/>
                    </a:ext>
                  </a:extLst>
                </a:blip>
                <a:srcRect l="16925" r="9565"/>
                <a:stretch/>
              </p:blipFill>
              <p:spPr>
                <a:xfrm>
                  <a:off x="7491866" y="6109129"/>
                  <a:ext cx="606490" cy="825056"/>
                </a:xfrm>
                <a:prstGeom prst="rect">
                  <a:avLst/>
                </a:prstGeom>
              </p:spPr>
            </p:pic>
            <p:pic>
              <p:nvPicPr>
                <p:cNvPr id="47" name="Image 4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36602" y="6092613"/>
                  <a:ext cx="825056" cy="825056"/>
                </a:xfrm>
                <a:prstGeom prst="rect">
                  <a:avLst/>
                </a:prstGeom>
              </p:spPr>
            </p:pic>
            <p:pic>
              <p:nvPicPr>
                <p:cNvPr id="48" name="Image 4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10344" y="6109613"/>
                  <a:ext cx="825056" cy="825057"/>
                </a:xfrm>
                <a:prstGeom prst="rect">
                  <a:avLst/>
                </a:prstGeom>
              </p:spPr>
            </p:pic>
            <p:pic>
              <p:nvPicPr>
                <p:cNvPr id="49" name="Image 4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35775" y="6422055"/>
                  <a:ext cx="723111" cy="169725"/>
                </a:xfrm>
                <a:prstGeom prst="rect">
                  <a:avLst/>
                </a:prstGeom>
              </p:spPr>
            </p:pic>
            <p:pic>
              <p:nvPicPr>
                <p:cNvPr id="50" name="Image 4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41957" y="6120797"/>
                  <a:ext cx="825056" cy="825056"/>
                </a:xfrm>
                <a:prstGeom prst="rect">
                  <a:avLst/>
                </a:prstGeom>
              </p:spPr>
            </p:pic>
            <p:pic>
              <p:nvPicPr>
                <p:cNvPr id="52" name="Image 5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111580" y="6113076"/>
                  <a:ext cx="825056" cy="825056"/>
                </a:xfrm>
                <a:prstGeom prst="rect">
                  <a:avLst/>
                </a:prstGeom>
              </p:spPr>
            </p:pic>
            <p:pic>
              <p:nvPicPr>
                <p:cNvPr id="53" name="Image 52"/>
                <p:cNvPicPr>
                  <a:picLocks noChangeAspect="1"/>
                </p:cNvPicPr>
                <p:nvPr/>
              </p:nvPicPr>
              <p:blipFill rotWithShape="1">
                <a:blip r:embed="rId17" cstate="screen">
                  <a:extLst>
                    <a:ext uri="{28A0092B-C50C-407E-A947-70E740481C1C}">
                      <a14:useLocalDpi xmlns:a14="http://schemas.microsoft.com/office/drawing/2010/main"/>
                    </a:ext>
                  </a:extLst>
                </a:blip>
                <a:srcRect l="19790" r="18010"/>
                <a:stretch/>
              </p:blipFill>
              <p:spPr>
                <a:xfrm>
                  <a:off x="6876041" y="6111275"/>
                  <a:ext cx="513185" cy="825056"/>
                </a:xfrm>
                <a:prstGeom prst="rect">
                  <a:avLst/>
                </a:prstGeom>
              </p:spPr>
            </p:pic>
            <p:pic>
              <p:nvPicPr>
                <p:cNvPr id="54" name="Image 5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893224" y="6415723"/>
                  <a:ext cx="668683" cy="239953"/>
                </a:xfrm>
                <a:prstGeom prst="rect">
                  <a:avLst/>
                </a:prstGeom>
              </p:spPr>
            </p:pic>
          </p:grpSp>
          <p:pic>
            <p:nvPicPr>
              <p:cNvPr id="2" name="Image 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758228" y="6364649"/>
                <a:ext cx="349435" cy="349435"/>
              </a:xfrm>
              <a:prstGeom prst="rect">
                <a:avLst/>
              </a:prstGeom>
            </p:spPr>
          </p:pic>
          <p:pic>
            <p:nvPicPr>
              <p:cNvPr id="3" name="Image 2"/>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413820" y="6352228"/>
                <a:ext cx="290112" cy="373761"/>
              </a:xfrm>
              <a:prstGeom prst="rect">
                <a:avLst/>
              </a:prstGeom>
            </p:spPr>
          </p:pic>
          <p:pic>
            <p:nvPicPr>
              <p:cNvPr id="1030" name="Picture 6" descr="RÃ©sultat de recherche d'images pour &quot;MINISTERE DES ARMEE&quot;"/>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969996" y="6357754"/>
                <a:ext cx="299543" cy="3658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RÃ©sultat de recherche d'images pour &quot;MINISTERE DES ARMEE&quot;"/>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4851598" y="6353800"/>
                <a:ext cx="299543" cy="3658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RÃ©sultat de recherche d'images pour &quot;MINISTERE DES SPORT&quot;"/>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434609" y="6359005"/>
              <a:ext cx="281550" cy="36151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ZoneTexte 5">
            <a:extLst>
              <a:ext uri="{FF2B5EF4-FFF2-40B4-BE49-F238E27FC236}">
                <a16:creationId xmlns:a16="http://schemas.microsoft.com/office/drawing/2014/main" id="{D269AD7E-20F2-4ACA-BCB8-CB1B715BABCB}"/>
              </a:ext>
            </a:extLst>
          </p:cNvPr>
          <p:cNvSpPr txBox="1"/>
          <p:nvPr/>
        </p:nvSpPr>
        <p:spPr>
          <a:xfrm>
            <a:off x="1623312" y="2393748"/>
            <a:ext cx="3263329" cy="400110"/>
          </a:xfrm>
          <a:prstGeom prst="rect">
            <a:avLst/>
          </a:prstGeom>
        </p:spPr>
        <p:txBody>
          <a:bodyPr wrap="none" rtlCol="0">
            <a:spAutoFit/>
          </a:bodyPr>
          <a:lstStyle/>
          <a:p>
            <a:pPr algn="ctr"/>
            <a:r>
              <a:rPr lang="fr-FR" sz="2000" b="1" i="1" dirty="0">
                <a:solidFill>
                  <a:srgbClr val="002060"/>
                </a:solidFill>
                <a:effectLst>
                  <a:outerShdw blurRad="38100" dist="38100" dir="2700000" algn="tl">
                    <a:srgbClr val="000000">
                      <a:alpha val="43137"/>
                    </a:srgbClr>
                  </a:outerShdw>
                </a:effectLst>
              </a:rPr>
              <a:t>French </a:t>
            </a:r>
            <a:r>
              <a:rPr lang="fr-FR" sz="2000" b="1" i="1" dirty="0" err="1">
                <a:solidFill>
                  <a:srgbClr val="002060"/>
                </a:solidFill>
                <a:effectLst>
                  <a:outerShdw blurRad="38100" dist="38100" dir="2700000" algn="tl">
                    <a:srgbClr val="000000">
                      <a:alpha val="43137"/>
                    </a:srgbClr>
                  </a:outerShdw>
                </a:effectLst>
              </a:rPr>
              <a:t>aeronautic</a:t>
            </a:r>
            <a:r>
              <a:rPr lang="fr-FR" sz="2000" b="1" i="1" dirty="0">
                <a:solidFill>
                  <a:srgbClr val="002060"/>
                </a:solidFill>
                <a:effectLst>
                  <a:outerShdw blurRad="38100" dist="38100" dir="2700000" algn="tl">
                    <a:srgbClr val="000000">
                      <a:alpha val="43137"/>
                    </a:srgbClr>
                  </a:outerShdw>
                </a:effectLst>
              </a:rPr>
              <a:t> </a:t>
            </a:r>
            <a:r>
              <a:rPr lang="fr-FR" sz="2000" b="1" i="1" dirty="0" err="1">
                <a:solidFill>
                  <a:srgbClr val="002060"/>
                </a:solidFill>
                <a:effectLst>
                  <a:outerShdw blurRad="38100" dist="38100" dir="2700000" algn="tl">
                    <a:srgbClr val="000000">
                      <a:alpha val="43137"/>
                    </a:srgbClr>
                  </a:outerShdw>
                </a:effectLst>
              </a:rPr>
              <a:t>federation</a:t>
            </a:r>
            <a:endParaRPr lang="fr-FR" sz="2000" b="1" i="1" dirty="0">
              <a:solidFill>
                <a:srgbClr val="002060"/>
              </a:solidFill>
              <a:effectLst>
                <a:outerShdw blurRad="38100" dist="38100" dir="2700000" algn="tl">
                  <a:srgbClr val="000000">
                    <a:alpha val="43137"/>
                  </a:srgbClr>
                </a:outerShdw>
              </a:effectLst>
            </a:endParaRPr>
          </a:p>
        </p:txBody>
      </p:sp>
      <p:pic>
        <p:nvPicPr>
          <p:cNvPr id="8" name="Image 7">
            <a:extLst>
              <a:ext uri="{FF2B5EF4-FFF2-40B4-BE49-F238E27FC236}">
                <a16:creationId xmlns:a16="http://schemas.microsoft.com/office/drawing/2014/main" id="{C90A16AE-2CBD-4ADA-A72C-497317E5C8C6}"/>
              </a:ext>
            </a:extLst>
          </p:cNvPr>
          <p:cNvPicPr>
            <a:picLocks noChangeAspect="1"/>
          </p:cNvPicPr>
          <p:nvPr/>
        </p:nvPicPr>
        <p:blipFill>
          <a:blip r:embed="rId23"/>
          <a:stretch>
            <a:fillRect/>
          </a:stretch>
        </p:blipFill>
        <p:spPr>
          <a:xfrm>
            <a:off x="9016789" y="327571"/>
            <a:ext cx="2564815" cy="1576730"/>
          </a:xfrm>
          <a:prstGeom prst="rect">
            <a:avLst/>
          </a:prstGeom>
        </p:spPr>
      </p:pic>
    </p:spTree>
    <p:extLst>
      <p:ext uri="{BB962C8B-B14F-4D97-AF65-F5344CB8AC3E}">
        <p14:creationId xmlns:p14="http://schemas.microsoft.com/office/powerpoint/2010/main" val="55606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797952" y="181893"/>
            <a:ext cx="2190023"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Albi </a:t>
            </a:r>
            <a:r>
              <a:rPr lang="fr-FR" sz="3200" dirty="0" err="1">
                <a:solidFill>
                  <a:srgbClr val="002060"/>
                </a:solidFill>
                <a:latin typeface="Arial" panose="020B0604020202020204" pitchFamily="34" charset="0"/>
                <a:cs typeface="Arial" panose="020B0604020202020204" pitchFamily="34" charset="0"/>
              </a:rPr>
              <a:t>airfield</a:t>
            </a:r>
            <a:endParaRPr lang="fr-FR" sz="3200" dirty="0">
              <a:solidFill>
                <a:srgbClr val="002060"/>
              </a:solidFill>
              <a:latin typeface="Arial" panose="020B0604020202020204" pitchFamily="34" charset="0"/>
              <a:cs typeface="Arial" panose="020B0604020202020204" pitchFamily="34" charset="0"/>
            </a:endParaRPr>
          </a:p>
        </p:txBody>
      </p:sp>
      <p:sp>
        <p:nvSpPr>
          <p:cNvPr id="17" name="Text Box 3">
            <a:extLst>
              <a:ext uri="{FF2B5EF4-FFF2-40B4-BE49-F238E27FC236}">
                <a16:creationId xmlns:a16="http://schemas.microsoft.com/office/drawing/2014/main" id="{FDB0F94C-7FA4-428B-A140-79880AD9D6AB}"/>
              </a:ext>
            </a:extLst>
          </p:cNvPr>
          <p:cNvSpPr txBox="1">
            <a:spLocks noChangeArrowheads="1"/>
          </p:cNvSpPr>
          <p:nvPr/>
        </p:nvSpPr>
        <p:spPr bwMode="auto">
          <a:xfrm>
            <a:off x="1570592" y="1254778"/>
            <a:ext cx="4443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600"/>
              </a:spcBef>
            </a:pPr>
            <a:r>
              <a:rPr lang="fr-FR" altLang="fr-FR" sz="2400" dirty="0">
                <a:solidFill>
                  <a:srgbClr val="002060"/>
                </a:solidFill>
                <a:latin typeface="+mn-lt"/>
                <a:cs typeface="Adobe Arabic" panose="02040503050201020203" pitchFamily="18" charset="-78"/>
              </a:rPr>
              <a:t>Compétition adaptation</a:t>
            </a:r>
          </a:p>
        </p:txBody>
      </p:sp>
      <p:pic>
        <p:nvPicPr>
          <p:cNvPr id="5" name="Image 4">
            <a:extLst>
              <a:ext uri="{FF2B5EF4-FFF2-40B4-BE49-F238E27FC236}">
                <a16:creationId xmlns:a16="http://schemas.microsoft.com/office/drawing/2014/main" id="{45324162-24EF-5747-BCE5-2179E5985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315" y="1678710"/>
            <a:ext cx="9321996" cy="5015513"/>
          </a:xfrm>
          <a:prstGeom prst="rect">
            <a:avLst/>
          </a:prstGeom>
        </p:spPr>
      </p:pic>
    </p:spTree>
    <p:extLst>
      <p:ext uri="{BB962C8B-B14F-4D97-AF65-F5344CB8AC3E}">
        <p14:creationId xmlns:p14="http://schemas.microsoft.com/office/powerpoint/2010/main" val="17904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797952" y="181893"/>
            <a:ext cx="2190023"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Albi </a:t>
            </a:r>
            <a:r>
              <a:rPr lang="fr-FR" sz="3200" dirty="0" err="1">
                <a:solidFill>
                  <a:srgbClr val="002060"/>
                </a:solidFill>
                <a:latin typeface="Arial" panose="020B0604020202020204" pitchFamily="34" charset="0"/>
                <a:cs typeface="Arial" panose="020B0604020202020204" pitchFamily="34" charset="0"/>
              </a:rPr>
              <a:t>airfield</a:t>
            </a:r>
            <a:endParaRPr lang="fr-FR" sz="3200" dirty="0">
              <a:solidFill>
                <a:srgbClr val="002060"/>
              </a:solidFill>
              <a:latin typeface="Arial" panose="020B0604020202020204" pitchFamily="34" charset="0"/>
              <a:cs typeface="Arial" panose="020B0604020202020204" pitchFamily="34" charset="0"/>
            </a:endParaRPr>
          </a:p>
        </p:txBody>
      </p:sp>
      <p:sp>
        <p:nvSpPr>
          <p:cNvPr id="17" name="Text Box 3">
            <a:extLst>
              <a:ext uri="{FF2B5EF4-FFF2-40B4-BE49-F238E27FC236}">
                <a16:creationId xmlns:a16="http://schemas.microsoft.com/office/drawing/2014/main" id="{FDB0F94C-7FA4-428B-A140-79880AD9D6AB}"/>
              </a:ext>
            </a:extLst>
          </p:cNvPr>
          <p:cNvSpPr txBox="1">
            <a:spLocks noChangeArrowheads="1"/>
          </p:cNvSpPr>
          <p:nvPr/>
        </p:nvSpPr>
        <p:spPr bwMode="auto">
          <a:xfrm>
            <a:off x="1570592" y="1254778"/>
            <a:ext cx="4443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600"/>
              </a:spcBef>
            </a:pPr>
            <a:r>
              <a:rPr lang="fr-FR" altLang="fr-FR" sz="2400" dirty="0">
                <a:solidFill>
                  <a:srgbClr val="002060"/>
                </a:solidFill>
                <a:latin typeface="+mn-lt"/>
                <a:cs typeface="Adobe Arabic" panose="02040503050201020203" pitchFamily="18" charset="-78"/>
              </a:rPr>
              <a:t>Compétition adaptation</a:t>
            </a:r>
          </a:p>
        </p:txBody>
      </p:sp>
      <p:pic>
        <p:nvPicPr>
          <p:cNvPr id="6" name="Image 5" descr="Une image contenant texte, intérieur, engin&#10;&#10;Description générée automatiquement">
            <a:extLst>
              <a:ext uri="{FF2B5EF4-FFF2-40B4-BE49-F238E27FC236}">
                <a16:creationId xmlns:a16="http://schemas.microsoft.com/office/drawing/2014/main" id="{E8EABC3A-5EE1-964E-8828-9E2165817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916" y="2135928"/>
            <a:ext cx="10846219" cy="3710181"/>
          </a:xfrm>
          <a:prstGeom prst="rect">
            <a:avLst/>
          </a:prstGeom>
        </p:spPr>
      </p:pic>
    </p:spTree>
    <p:extLst>
      <p:ext uri="{BB962C8B-B14F-4D97-AF65-F5344CB8AC3E}">
        <p14:creationId xmlns:p14="http://schemas.microsoft.com/office/powerpoint/2010/main" val="326328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797952" y="181893"/>
            <a:ext cx="2190023"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Albi </a:t>
            </a:r>
            <a:r>
              <a:rPr lang="fr-FR" sz="3200" dirty="0" err="1">
                <a:solidFill>
                  <a:srgbClr val="002060"/>
                </a:solidFill>
                <a:latin typeface="Arial" panose="020B0604020202020204" pitchFamily="34" charset="0"/>
                <a:cs typeface="Arial" panose="020B0604020202020204" pitchFamily="34" charset="0"/>
              </a:rPr>
              <a:t>airfield</a:t>
            </a:r>
            <a:endParaRPr lang="fr-FR" sz="3200" dirty="0">
              <a:solidFill>
                <a:srgbClr val="002060"/>
              </a:solidFill>
              <a:latin typeface="Arial" panose="020B0604020202020204" pitchFamily="34" charset="0"/>
              <a:cs typeface="Arial" panose="020B0604020202020204" pitchFamily="34" charset="0"/>
            </a:endParaRPr>
          </a:p>
        </p:txBody>
      </p:sp>
      <p:sp>
        <p:nvSpPr>
          <p:cNvPr id="17" name="Text Box 3">
            <a:extLst>
              <a:ext uri="{FF2B5EF4-FFF2-40B4-BE49-F238E27FC236}">
                <a16:creationId xmlns:a16="http://schemas.microsoft.com/office/drawing/2014/main" id="{FDB0F94C-7FA4-428B-A140-79880AD9D6AB}"/>
              </a:ext>
            </a:extLst>
          </p:cNvPr>
          <p:cNvSpPr txBox="1">
            <a:spLocks noChangeArrowheads="1"/>
          </p:cNvSpPr>
          <p:nvPr/>
        </p:nvSpPr>
        <p:spPr bwMode="auto">
          <a:xfrm>
            <a:off x="1570592" y="1254778"/>
            <a:ext cx="9189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600"/>
              </a:spcBef>
            </a:pPr>
            <a:r>
              <a:rPr lang="fr-FR" altLang="fr-FR" sz="2400" dirty="0">
                <a:solidFill>
                  <a:srgbClr val="002060"/>
                </a:solidFill>
                <a:latin typeface="+mn-lt"/>
                <a:cs typeface="Adobe Arabic" panose="02040503050201020203" pitchFamily="18" charset="-78"/>
              </a:rPr>
              <a:t>Compétition adaptation: briefing and planning room, </a:t>
            </a:r>
            <a:r>
              <a:rPr lang="fr-FR" altLang="fr-FR" sz="2400" dirty="0" err="1">
                <a:solidFill>
                  <a:srgbClr val="002060"/>
                </a:solidFill>
                <a:latin typeface="+mn-lt"/>
                <a:cs typeface="Adobe Arabic" panose="02040503050201020203" pitchFamily="18" charset="-78"/>
              </a:rPr>
              <a:t>jail</a:t>
            </a:r>
            <a:r>
              <a:rPr lang="fr-FR" altLang="fr-FR" sz="2400" dirty="0">
                <a:solidFill>
                  <a:srgbClr val="002060"/>
                </a:solidFill>
                <a:latin typeface="+mn-lt"/>
                <a:cs typeface="Adobe Arabic" panose="02040503050201020203" pitchFamily="18" charset="-78"/>
              </a:rPr>
              <a:t> area</a:t>
            </a:r>
          </a:p>
        </p:txBody>
      </p:sp>
      <p:pic>
        <p:nvPicPr>
          <p:cNvPr id="5" name="Image 4" descr="Une image contenant texte, route, passage, autoroute&#10;&#10;Description générée automatiquement">
            <a:extLst>
              <a:ext uri="{FF2B5EF4-FFF2-40B4-BE49-F238E27FC236}">
                <a16:creationId xmlns:a16="http://schemas.microsoft.com/office/drawing/2014/main" id="{C21BFA7B-DA2B-884B-A58F-503553B9A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5868" y="1813271"/>
            <a:ext cx="8213746" cy="5007348"/>
          </a:xfrm>
          <a:prstGeom prst="rect">
            <a:avLst/>
          </a:prstGeom>
        </p:spPr>
      </p:pic>
    </p:spTree>
    <p:extLst>
      <p:ext uri="{BB962C8B-B14F-4D97-AF65-F5344CB8AC3E}">
        <p14:creationId xmlns:p14="http://schemas.microsoft.com/office/powerpoint/2010/main" val="34555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3192371" y="215377"/>
            <a:ext cx="7061549"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Albi </a:t>
            </a:r>
            <a:r>
              <a:rPr lang="fr-FR" sz="3200" dirty="0" err="1">
                <a:solidFill>
                  <a:srgbClr val="002060"/>
                </a:solidFill>
                <a:latin typeface="Arial" panose="020B0604020202020204" pitchFamily="34" charset="0"/>
                <a:cs typeface="Arial" panose="020B0604020202020204" pitchFamily="34" charset="0"/>
              </a:rPr>
              <a:t>airfield</a:t>
            </a:r>
            <a:r>
              <a:rPr lang="fr-FR" sz="3200" dirty="0">
                <a:solidFill>
                  <a:srgbClr val="002060"/>
                </a:solidFill>
                <a:latin typeface="Arial" panose="020B0604020202020204" pitchFamily="34" charset="0"/>
                <a:cs typeface="Arial" panose="020B0604020202020204" pitchFamily="34" charset="0"/>
              </a:rPr>
              <a:t> and area </a:t>
            </a:r>
            <a:r>
              <a:rPr lang="fr-FR" sz="3200" dirty="0" err="1">
                <a:solidFill>
                  <a:srgbClr val="002060"/>
                </a:solidFill>
                <a:latin typeface="Arial" panose="020B0604020202020204" pitchFamily="34" charset="0"/>
                <a:cs typeface="Arial" panose="020B0604020202020204" pitchFamily="34" charset="0"/>
              </a:rPr>
              <a:t>weather</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forecast</a:t>
            </a:r>
            <a:endParaRPr lang="fr-FR" sz="3200" dirty="0">
              <a:solidFill>
                <a:srgbClr val="002060"/>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40D9495A-A0CB-A04F-BC0F-E4D46CC98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302" y="1254778"/>
            <a:ext cx="5461686" cy="5473073"/>
          </a:xfrm>
          <a:prstGeom prst="rect">
            <a:avLst/>
          </a:prstGeom>
        </p:spPr>
      </p:pic>
    </p:spTree>
    <p:extLst>
      <p:ext uri="{BB962C8B-B14F-4D97-AF65-F5344CB8AC3E}">
        <p14:creationId xmlns:p14="http://schemas.microsoft.com/office/powerpoint/2010/main" val="25809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3192371" y="215377"/>
            <a:ext cx="7061549"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Albi </a:t>
            </a:r>
            <a:r>
              <a:rPr lang="fr-FR" sz="3200" dirty="0" err="1">
                <a:solidFill>
                  <a:srgbClr val="002060"/>
                </a:solidFill>
                <a:latin typeface="Arial" panose="020B0604020202020204" pitchFamily="34" charset="0"/>
                <a:cs typeface="Arial" panose="020B0604020202020204" pitchFamily="34" charset="0"/>
              </a:rPr>
              <a:t>airfield</a:t>
            </a:r>
            <a:r>
              <a:rPr lang="fr-FR" sz="3200" dirty="0">
                <a:solidFill>
                  <a:srgbClr val="002060"/>
                </a:solidFill>
                <a:latin typeface="Arial" panose="020B0604020202020204" pitchFamily="34" charset="0"/>
                <a:cs typeface="Arial" panose="020B0604020202020204" pitchFamily="34" charset="0"/>
              </a:rPr>
              <a:t> and area </a:t>
            </a:r>
            <a:r>
              <a:rPr lang="fr-FR" sz="3200" dirty="0" err="1">
                <a:solidFill>
                  <a:srgbClr val="002060"/>
                </a:solidFill>
                <a:latin typeface="Arial" panose="020B0604020202020204" pitchFamily="34" charset="0"/>
                <a:cs typeface="Arial" panose="020B0604020202020204" pitchFamily="34" charset="0"/>
              </a:rPr>
              <a:t>weather</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forecast</a:t>
            </a:r>
            <a:endParaRPr lang="fr-FR" sz="3200" dirty="0">
              <a:solidFill>
                <a:srgbClr val="002060"/>
              </a:solidFill>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30CF5A17-056E-1A43-A147-A25270D02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269" y="1842343"/>
            <a:ext cx="11005751" cy="4958866"/>
          </a:xfrm>
          <a:prstGeom prst="rect">
            <a:avLst/>
          </a:prstGeom>
        </p:spPr>
      </p:pic>
      <p:sp>
        <p:nvSpPr>
          <p:cNvPr id="13" name="ZoneTexte 12">
            <a:extLst>
              <a:ext uri="{FF2B5EF4-FFF2-40B4-BE49-F238E27FC236}">
                <a16:creationId xmlns:a16="http://schemas.microsoft.com/office/drawing/2014/main" id="{97BB67B3-ECD1-3043-B3AF-5FB28E13E004}"/>
              </a:ext>
            </a:extLst>
          </p:cNvPr>
          <p:cNvSpPr txBox="1"/>
          <p:nvPr/>
        </p:nvSpPr>
        <p:spPr>
          <a:xfrm>
            <a:off x="6096000" y="1320132"/>
            <a:ext cx="2879125" cy="523220"/>
          </a:xfrm>
          <a:prstGeom prst="rect">
            <a:avLst/>
          </a:prstGeom>
          <a:noFill/>
        </p:spPr>
        <p:txBody>
          <a:bodyPr wrap="square" rtlCol="0">
            <a:spAutoFit/>
          </a:bodyPr>
          <a:lstStyle/>
          <a:p>
            <a:r>
              <a:rPr lang="fr-FR" sz="2800" dirty="0"/>
              <a:t>WIND</a:t>
            </a:r>
          </a:p>
        </p:txBody>
      </p:sp>
    </p:spTree>
    <p:extLst>
      <p:ext uri="{BB962C8B-B14F-4D97-AF65-F5344CB8AC3E}">
        <p14:creationId xmlns:p14="http://schemas.microsoft.com/office/powerpoint/2010/main" val="19572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797952" y="181893"/>
            <a:ext cx="2190023"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Albi </a:t>
            </a:r>
            <a:r>
              <a:rPr lang="fr-FR" sz="3200" dirty="0" err="1">
                <a:solidFill>
                  <a:srgbClr val="002060"/>
                </a:solidFill>
                <a:latin typeface="Arial" panose="020B0604020202020204" pitchFamily="34" charset="0"/>
                <a:cs typeface="Arial" panose="020B0604020202020204" pitchFamily="34" charset="0"/>
              </a:rPr>
              <a:t>airfield</a:t>
            </a:r>
            <a:endParaRPr lang="fr-FR" sz="3200" dirty="0">
              <a:solidFill>
                <a:srgbClr val="002060"/>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92152DE6-2F95-424F-809C-EE9D5EA43D4E}"/>
              </a:ext>
            </a:extLst>
          </p:cNvPr>
          <p:cNvPicPr>
            <a:picLocks noChangeAspect="1"/>
          </p:cNvPicPr>
          <p:nvPr/>
        </p:nvPicPr>
        <p:blipFill>
          <a:blip r:embed="rId5"/>
          <a:stretch>
            <a:fillRect/>
          </a:stretch>
        </p:blipFill>
        <p:spPr>
          <a:xfrm>
            <a:off x="1912703" y="1742888"/>
            <a:ext cx="9132315" cy="4733814"/>
          </a:xfrm>
          <a:prstGeom prst="rect">
            <a:avLst/>
          </a:prstGeom>
        </p:spPr>
      </p:pic>
      <p:sp>
        <p:nvSpPr>
          <p:cNvPr id="12" name="ZoneTexte 11">
            <a:extLst>
              <a:ext uri="{FF2B5EF4-FFF2-40B4-BE49-F238E27FC236}">
                <a16:creationId xmlns:a16="http://schemas.microsoft.com/office/drawing/2014/main" id="{2A547D1F-CE27-4967-BB8D-C0D7238B9010}"/>
              </a:ext>
            </a:extLst>
          </p:cNvPr>
          <p:cNvSpPr txBox="1"/>
          <p:nvPr/>
        </p:nvSpPr>
        <p:spPr>
          <a:xfrm>
            <a:off x="5356934" y="1155490"/>
            <a:ext cx="3574002" cy="523220"/>
          </a:xfrm>
          <a:prstGeom prst="rect">
            <a:avLst/>
          </a:prstGeom>
          <a:noFill/>
        </p:spPr>
        <p:txBody>
          <a:bodyPr wrap="square">
            <a:spAutoFit/>
          </a:bodyPr>
          <a:lstStyle/>
          <a:p>
            <a:pPr marL="342900" indent="-342900" eaLnBrk="1" hangingPunct="1">
              <a:spcBef>
                <a:spcPts val="600"/>
              </a:spcBef>
              <a:buBlip>
                <a:blip r:embed="rId6"/>
              </a:buBlip>
            </a:pPr>
            <a:r>
              <a:rPr lang="fr-FR" altLang="fr-FR" sz="2800" dirty="0" err="1">
                <a:solidFill>
                  <a:srgbClr val="002060"/>
                </a:solidFill>
                <a:latin typeface="+mn-lt"/>
                <a:cs typeface="Adobe Arabic" panose="02040503050201020203" pitchFamily="18" charset="-78"/>
              </a:rPr>
              <a:t>Adapted</a:t>
            </a:r>
            <a:r>
              <a:rPr lang="fr-FR" altLang="fr-FR" sz="2800" dirty="0">
                <a:solidFill>
                  <a:srgbClr val="002060"/>
                </a:solidFill>
                <a:latin typeface="+mn-lt"/>
                <a:cs typeface="Adobe Arabic" panose="02040503050201020203" pitchFamily="18" charset="-78"/>
              </a:rPr>
              <a:t> </a:t>
            </a:r>
            <a:r>
              <a:rPr lang="fr-FR" altLang="fr-FR" sz="2800" dirty="0" err="1">
                <a:solidFill>
                  <a:srgbClr val="002060"/>
                </a:solidFill>
                <a:latin typeface="+mn-lt"/>
                <a:cs typeface="Adobe Arabic" panose="02040503050201020203" pitchFamily="18" charset="-78"/>
              </a:rPr>
              <a:t>airspace</a:t>
            </a:r>
            <a:endParaRPr lang="fr-FR" altLang="fr-FR" sz="2800" dirty="0">
              <a:solidFill>
                <a:srgbClr val="002060"/>
              </a:solidFill>
              <a:latin typeface="+mn-lt"/>
              <a:cs typeface="Adobe Arabic" panose="02040503050201020203" pitchFamily="18" charset="-78"/>
            </a:endParaRPr>
          </a:p>
        </p:txBody>
      </p:sp>
    </p:spTree>
    <p:extLst>
      <p:ext uri="{BB962C8B-B14F-4D97-AF65-F5344CB8AC3E}">
        <p14:creationId xmlns:p14="http://schemas.microsoft.com/office/powerpoint/2010/main" val="359694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798753" y="181893"/>
            <a:ext cx="2188421" cy="584775"/>
          </a:xfrm>
          <a:prstGeom prst="rect">
            <a:avLst/>
          </a:prstGeom>
        </p:spPr>
        <p:txBody>
          <a:bodyPr wrap="none">
            <a:spAutoFit/>
          </a:bodyPr>
          <a:lstStyle/>
          <a:p>
            <a:pPr lvl="0" algn="ctr"/>
            <a:r>
              <a:rPr lang="fr-FR" sz="3200" dirty="0" err="1">
                <a:solidFill>
                  <a:srgbClr val="002060"/>
                </a:solidFill>
                <a:latin typeface="Arial" panose="020B0604020202020204" pitchFamily="34" charset="0"/>
                <a:cs typeface="Arial" panose="020B0604020202020204" pitchFamily="34" charset="0"/>
              </a:rPr>
              <a:t>Landscape</a:t>
            </a:r>
            <a:endParaRPr lang="fr-FR" sz="3200" dirty="0">
              <a:solidFill>
                <a:srgbClr val="002060"/>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E8105F70-0C9B-EC43-8286-DD5752F40D61}"/>
              </a:ext>
            </a:extLst>
          </p:cNvPr>
          <p:cNvSpPr txBox="1"/>
          <p:nvPr/>
        </p:nvSpPr>
        <p:spPr>
          <a:xfrm>
            <a:off x="1851378" y="1580444"/>
            <a:ext cx="9595555"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err="1">
                <a:solidFill>
                  <a:srgbClr val="002060"/>
                </a:solidFill>
              </a:rPr>
              <a:t>Airfield</a:t>
            </a:r>
            <a:r>
              <a:rPr lang="fr-FR" sz="2400" dirty="0">
                <a:solidFill>
                  <a:srgbClr val="002060"/>
                </a:solidFill>
              </a:rPr>
              <a:t> </a:t>
            </a:r>
            <a:r>
              <a:rPr lang="fr-FR" sz="2400" dirty="0" err="1">
                <a:solidFill>
                  <a:srgbClr val="002060"/>
                </a:solidFill>
              </a:rPr>
              <a:t>elevation</a:t>
            </a:r>
            <a:r>
              <a:rPr lang="fr-FR" sz="2400" dirty="0">
                <a:solidFill>
                  <a:srgbClr val="002060"/>
                </a:solidFill>
              </a:rPr>
              <a:t> 500 </a:t>
            </a:r>
            <a:r>
              <a:rPr lang="fr-FR" sz="2400" dirty="0" err="1">
                <a:solidFill>
                  <a:srgbClr val="002060"/>
                </a:solidFill>
              </a:rPr>
              <a:t>feet</a:t>
            </a:r>
            <a:endParaRPr lang="fr-FR" sz="2400" dirty="0">
              <a:solidFill>
                <a:srgbClr val="002060"/>
              </a:solidFill>
            </a:endParaRPr>
          </a:p>
          <a:p>
            <a:pPr marL="285750" indent="-285750">
              <a:buFont typeface="Arial" panose="020B0604020202020204" pitchFamily="34" charset="0"/>
              <a:buChar char="•"/>
            </a:pPr>
            <a:endParaRPr lang="fr-FR" sz="2400" dirty="0">
              <a:solidFill>
                <a:srgbClr val="002060"/>
              </a:solidFill>
            </a:endParaRPr>
          </a:p>
          <a:p>
            <a:pPr marL="285750" indent="-285750">
              <a:buFont typeface="Arial" panose="020B0604020202020204" pitchFamily="34" charset="0"/>
              <a:buChar char="•"/>
            </a:pPr>
            <a:r>
              <a:rPr lang="fr-FR" sz="2400" dirty="0">
                <a:solidFill>
                  <a:srgbClr val="002060"/>
                </a:solidFill>
              </a:rPr>
              <a:t>In the </a:t>
            </a:r>
            <a:r>
              <a:rPr lang="fr-FR" sz="2400" dirty="0" err="1">
                <a:solidFill>
                  <a:srgbClr val="002060"/>
                </a:solidFill>
              </a:rPr>
              <a:t>north</a:t>
            </a:r>
            <a:r>
              <a:rPr lang="fr-FR" sz="2400" dirty="0">
                <a:solidFill>
                  <a:srgbClr val="002060"/>
                </a:solidFill>
              </a:rPr>
              <a:t>, the area </a:t>
            </a:r>
            <a:r>
              <a:rPr lang="fr-FR" sz="2400" dirty="0" err="1">
                <a:solidFill>
                  <a:srgbClr val="002060"/>
                </a:solidFill>
              </a:rPr>
              <a:t>can’t</a:t>
            </a:r>
            <a:r>
              <a:rPr lang="fr-FR" sz="2400" dirty="0">
                <a:solidFill>
                  <a:srgbClr val="002060"/>
                </a:solidFill>
              </a:rPr>
              <a:t> </a:t>
            </a:r>
            <a:r>
              <a:rPr lang="fr-FR" sz="2400" dirty="0" err="1">
                <a:solidFill>
                  <a:srgbClr val="002060"/>
                </a:solidFill>
              </a:rPr>
              <a:t>be</a:t>
            </a:r>
            <a:r>
              <a:rPr lang="fr-FR" sz="2400" dirty="0">
                <a:solidFill>
                  <a:srgbClr val="002060"/>
                </a:solidFill>
              </a:rPr>
              <a:t> use, due to the </a:t>
            </a:r>
            <a:r>
              <a:rPr lang="fr-FR" sz="2400" dirty="0" err="1">
                <a:solidFill>
                  <a:srgbClr val="002060"/>
                </a:solidFill>
              </a:rPr>
              <a:t>presence</a:t>
            </a:r>
            <a:r>
              <a:rPr lang="fr-FR" sz="2400" dirty="0">
                <a:solidFill>
                  <a:srgbClr val="002060"/>
                </a:solidFill>
              </a:rPr>
              <a:t> of a </a:t>
            </a:r>
            <a:r>
              <a:rPr lang="fr-FR" sz="2400" dirty="0" err="1">
                <a:solidFill>
                  <a:srgbClr val="002060"/>
                </a:solidFill>
              </a:rPr>
              <a:t>low</a:t>
            </a:r>
            <a:r>
              <a:rPr lang="fr-FR" sz="2400" dirty="0">
                <a:solidFill>
                  <a:srgbClr val="002060"/>
                </a:solidFill>
              </a:rPr>
              <a:t> </a:t>
            </a:r>
            <a:r>
              <a:rPr lang="fr-FR" sz="2400" dirty="0" err="1">
                <a:solidFill>
                  <a:srgbClr val="002060"/>
                </a:solidFill>
              </a:rPr>
              <a:t>flying</a:t>
            </a:r>
            <a:r>
              <a:rPr lang="fr-FR" sz="2400" dirty="0">
                <a:solidFill>
                  <a:srgbClr val="002060"/>
                </a:solidFill>
              </a:rPr>
              <a:t> </a:t>
            </a:r>
            <a:r>
              <a:rPr lang="fr-FR" sz="2400" dirty="0" err="1">
                <a:solidFill>
                  <a:srgbClr val="002060"/>
                </a:solidFill>
              </a:rPr>
              <a:t>military</a:t>
            </a:r>
            <a:r>
              <a:rPr lang="fr-FR" sz="2400" dirty="0">
                <a:solidFill>
                  <a:srgbClr val="002060"/>
                </a:solidFill>
              </a:rPr>
              <a:t> area.</a:t>
            </a:r>
          </a:p>
          <a:p>
            <a:pPr marL="285750" indent="-285750">
              <a:buFont typeface="Arial" panose="020B0604020202020204" pitchFamily="34" charset="0"/>
              <a:buChar char="•"/>
            </a:pPr>
            <a:endParaRPr lang="fr-FR" sz="2400" dirty="0">
              <a:solidFill>
                <a:srgbClr val="002060"/>
              </a:solidFill>
            </a:endParaRPr>
          </a:p>
          <a:p>
            <a:pPr marL="285750" indent="-285750">
              <a:buFont typeface="Arial" panose="020B0604020202020204" pitchFamily="34" charset="0"/>
              <a:buChar char="•"/>
            </a:pPr>
            <a:r>
              <a:rPr lang="fr-FR" sz="2400" dirty="0">
                <a:solidFill>
                  <a:srgbClr val="002060"/>
                </a:solidFill>
              </a:rPr>
              <a:t>In the </a:t>
            </a:r>
            <a:r>
              <a:rPr lang="fr-FR" sz="2400" dirty="0" err="1">
                <a:solidFill>
                  <a:srgbClr val="002060"/>
                </a:solidFill>
              </a:rPr>
              <a:t>south</a:t>
            </a:r>
            <a:r>
              <a:rPr lang="fr-FR" sz="2400" dirty="0">
                <a:solidFill>
                  <a:srgbClr val="002060"/>
                </a:solidFill>
              </a:rPr>
              <a:t>, </a:t>
            </a:r>
            <a:r>
              <a:rPr lang="fr-FR" sz="2400" dirty="0" err="1">
                <a:solidFill>
                  <a:srgbClr val="002060"/>
                </a:solidFill>
              </a:rPr>
              <a:t>hills</a:t>
            </a:r>
            <a:r>
              <a:rPr lang="fr-FR" sz="2400" dirty="0">
                <a:solidFill>
                  <a:srgbClr val="002060"/>
                </a:solidFill>
              </a:rPr>
              <a:t> </a:t>
            </a:r>
            <a:r>
              <a:rPr lang="fr-FR" sz="2400" dirty="0" err="1">
                <a:solidFill>
                  <a:srgbClr val="002060"/>
                </a:solidFill>
              </a:rPr>
              <a:t>climb</a:t>
            </a:r>
            <a:r>
              <a:rPr lang="fr-FR" sz="2400" dirty="0">
                <a:solidFill>
                  <a:srgbClr val="002060"/>
                </a:solidFill>
              </a:rPr>
              <a:t> at 1200 </a:t>
            </a:r>
            <a:r>
              <a:rPr lang="fr-FR" sz="2400" dirty="0" err="1">
                <a:solidFill>
                  <a:srgbClr val="002060"/>
                </a:solidFill>
              </a:rPr>
              <a:t>feet</a:t>
            </a:r>
            <a:r>
              <a:rPr lang="fr-FR" sz="2400" dirty="0">
                <a:solidFill>
                  <a:srgbClr val="002060"/>
                </a:solidFill>
              </a:rPr>
              <a:t>.</a:t>
            </a:r>
          </a:p>
          <a:p>
            <a:pPr marL="285750" indent="-285750">
              <a:buFont typeface="Arial" panose="020B0604020202020204" pitchFamily="34" charset="0"/>
              <a:buChar char="•"/>
            </a:pPr>
            <a:endParaRPr lang="fr-FR" sz="2400" dirty="0">
              <a:solidFill>
                <a:srgbClr val="002060"/>
              </a:solidFill>
            </a:endParaRPr>
          </a:p>
          <a:p>
            <a:pPr marL="285750" indent="-285750">
              <a:buFont typeface="Arial" panose="020B0604020202020204" pitchFamily="34" charset="0"/>
              <a:buChar char="•"/>
            </a:pPr>
            <a:r>
              <a:rPr lang="fr-FR" sz="2400" dirty="0">
                <a:solidFill>
                  <a:srgbClr val="002060"/>
                </a:solidFill>
              </a:rPr>
              <a:t>South </a:t>
            </a:r>
            <a:r>
              <a:rPr lang="fr-FR" sz="2400" dirty="0" err="1">
                <a:solidFill>
                  <a:srgbClr val="002060"/>
                </a:solidFill>
              </a:rPr>
              <a:t>east</a:t>
            </a:r>
            <a:r>
              <a:rPr lang="fr-FR" sz="2400" dirty="0">
                <a:solidFill>
                  <a:srgbClr val="002060"/>
                </a:solidFill>
              </a:rPr>
              <a:t>, a </a:t>
            </a:r>
            <a:r>
              <a:rPr lang="fr-FR" sz="2400" dirty="0" err="1">
                <a:solidFill>
                  <a:srgbClr val="002060"/>
                </a:solidFill>
              </a:rPr>
              <a:t>low</a:t>
            </a:r>
            <a:r>
              <a:rPr lang="fr-FR" sz="2400" dirty="0">
                <a:solidFill>
                  <a:srgbClr val="002060"/>
                </a:solidFill>
              </a:rPr>
              <a:t> </a:t>
            </a:r>
            <a:r>
              <a:rPr lang="fr-FR" sz="2400" dirty="0" err="1">
                <a:solidFill>
                  <a:srgbClr val="002060"/>
                </a:solidFill>
              </a:rPr>
              <a:t>mountain</a:t>
            </a:r>
            <a:r>
              <a:rPr lang="fr-FR" sz="2400" dirty="0">
                <a:solidFill>
                  <a:srgbClr val="002060"/>
                </a:solidFill>
              </a:rPr>
              <a:t> </a:t>
            </a:r>
            <a:r>
              <a:rPr lang="fr-FR" sz="2400" dirty="0" err="1">
                <a:solidFill>
                  <a:srgbClr val="002060"/>
                </a:solidFill>
              </a:rPr>
              <a:t>aera</a:t>
            </a:r>
            <a:r>
              <a:rPr lang="fr-FR" sz="2400" dirty="0">
                <a:solidFill>
                  <a:srgbClr val="002060"/>
                </a:solidFill>
              </a:rPr>
              <a:t> </a:t>
            </a:r>
            <a:r>
              <a:rPr lang="fr-FR" sz="2400" dirty="0" err="1">
                <a:solidFill>
                  <a:srgbClr val="002060"/>
                </a:solidFill>
              </a:rPr>
              <a:t>can</a:t>
            </a:r>
            <a:r>
              <a:rPr lang="fr-FR" sz="2400" dirty="0">
                <a:solidFill>
                  <a:srgbClr val="002060"/>
                </a:solidFill>
              </a:rPr>
              <a:t> </a:t>
            </a:r>
            <a:r>
              <a:rPr lang="fr-FR" sz="2400" dirty="0" err="1">
                <a:solidFill>
                  <a:srgbClr val="002060"/>
                </a:solidFill>
              </a:rPr>
              <a:t>be</a:t>
            </a:r>
            <a:r>
              <a:rPr lang="fr-FR" sz="2400" dirty="0">
                <a:solidFill>
                  <a:srgbClr val="002060"/>
                </a:solidFill>
              </a:rPr>
              <a:t> </a:t>
            </a:r>
            <a:r>
              <a:rPr lang="fr-FR" sz="2400" dirty="0" err="1">
                <a:solidFill>
                  <a:srgbClr val="002060"/>
                </a:solidFill>
              </a:rPr>
              <a:t>used</a:t>
            </a:r>
            <a:r>
              <a:rPr lang="fr-FR" sz="2400" dirty="0">
                <a:solidFill>
                  <a:srgbClr val="002060"/>
                </a:solidFill>
              </a:rPr>
              <a:t> </a:t>
            </a:r>
            <a:r>
              <a:rPr lang="fr-FR" sz="2400" dirty="0" err="1">
                <a:solidFill>
                  <a:srgbClr val="002060"/>
                </a:solidFill>
              </a:rPr>
              <a:t>with</a:t>
            </a:r>
            <a:r>
              <a:rPr lang="fr-FR" sz="2400" dirty="0">
                <a:solidFill>
                  <a:srgbClr val="002060"/>
                </a:solidFill>
              </a:rPr>
              <a:t> a maximum altitude of 2600 </a:t>
            </a:r>
            <a:r>
              <a:rPr lang="fr-FR" sz="2400" dirty="0" err="1">
                <a:solidFill>
                  <a:srgbClr val="002060"/>
                </a:solidFill>
              </a:rPr>
              <a:t>feet</a:t>
            </a:r>
            <a:r>
              <a:rPr lang="fr-FR" sz="2400" dirty="0">
                <a:solidFill>
                  <a:srgbClr val="002060"/>
                </a:solidFill>
              </a:rPr>
              <a:t>.</a:t>
            </a:r>
          </a:p>
          <a:p>
            <a:pPr marL="285750" indent="-285750">
              <a:buFont typeface="Arial" panose="020B0604020202020204" pitchFamily="34" charset="0"/>
              <a:buChar char="•"/>
            </a:pPr>
            <a:endParaRPr lang="fr-FR" sz="2400" dirty="0">
              <a:solidFill>
                <a:srgbClr val="002060"/>
              </a:solidFill>
            </a:endParaRPr>
          </a:p>
          <a:p>
            <a:pPr marL="285750" indent="-285750">
              <a:buFont typeface="Arial" panose="020B0604020202020204" pitchFamily="34" charset="0"/>
              <a:buChar char="•"/>
            </a:pPr>
            <a:r>
              <a:rPr lang="fr-FR" sz="2400" dirty="0">
                <a:solidFill>
                  <a:srgbClr val="002060"/>
                </a:solidFill>
              </a:rPr>
              <a:t>The </a:t>
            </a:r>
            <a:r>
              <a:rPr lang="fr-FR" sz="2400" dirty="0" err="1">
                <a:solidFill>
                  <a:srgbClr val="002060"/>
                </a:solidFill>
              </a:rPr>
              <a:t>landscape</a:t>
            </a:r>
            <a:r>
              <a:rPr lang="fr-FR" sz="2400" dirty="0">
                <a:solidFill>
                  <a:srgbClr val="002060"/>
                </a:solidFill>
              </a:rPr>
              <a:t> </a:t>
            </a:r>
            <a:r>
              <a:rPr lang="fr-FR" sz="2400" dirty="0" err="1">
                <a:solidFill>
                  <a:srgbClr val="002060"/>
                </a:solidFill>
              </a:rPr>
              <a:t>consists</a:t>
            </a:r>
            <a:r>
              <a:rPr lang="fr-FR" sz="2400" dirty="0">
                <a:solidFill>
                  <a:srgbClr val="002060"/>
                </a:solidFill>
              </a:rPr>
              <a:t> of </a:t>
            </a:r>
            <a:r>
              <a:rPr lang="fr-FR" sz="2400" dirty="0" err="1">
                <a:solidFill>
                  <a:srgbClr val="002060"/>
                </a:solidFill>
              </a:rPr>
              <a:t>meadows</a:t>
            </a:r>
            <a:r>
              <a:rPr lang="fr-FR" sz="2400" dirty="0">
                <a:solidFill>
                  <a:srgbClr val="002060"/>
                </a:solidFill>
              </a:rPr>
              <a:t>,  </a:t>
            </a:r>
            <a:r>
              <a:rPr lang="fr-FR" sz="2400" dirty="0" err="1">
                <a:solidFill>
                  <a:srgbClr val="002060"/>
                </a:solidFill>
              </a:rPr>
              <a:t>cultivated</a:t>
            </a:r>
            <a:r>
              <a:rPr lang="fr-FR" sz="2400" dirty="0">
                <a:solidFill>
                  <a:srgbClr val="002060"/>
                </a:solidFill>
              </a:rPr>
              <a:t> </a:t>
            </a:r>
            <a:r>
              <a:rPr lang="fr-FR" sz="2400" dirty="0" err="1">
                <a:solidFill>
                  <a:srgbClr val="002060"/>
                </a:solidFill>
              </a:rPr>
              <a:t>fields</a:t>
            </a:r>
            <a:r>
              <a:rPr lang="fr-FR" sz="2400" dirty="0">
                <a:solidFill>
                  <a:srgbClr val="002060"/>
                </a:solidFill>
              </a:rPr>
              <a:t>, </a:t>
            </a:r>
            <a:r>
              <a:rPr lang="fr-FR" sz="2400" dirty="0" err="1">
                <a:solidFill>
                  <a:srgbClr val="002060"/>
                </a:solidFill>
              </a:rPr>
              <a:t>vineyards</a:t>
            </a:r>
            <a:r>
              <a:rPr lang="fr-FR" sz="2400" dirty="0">
                <a:solidFill>
                  <a:srgbClr val="002060"/>
                </a:solidFill>
              </a:rPr>
              <a:t>, </a:t>
            </a:r>
            <a:r>
              <a:rPr lang="fr-FR" sz="2400" dirty="0" err="1">
                <a:solidFill>
                  <a:srgbClr val="002060"/>
                </a:solidFill>
              </a:rPr>
              <a:t>forests</a:t>
            </a:r>
            <a:r>
              <a:rPr lang="fr-FR" sz="2400" dirty="0">
                <a:solidFill>
                  <a:srgbClr val="002060"/>
                </a:solidFill>
              </a:rPr>
              <a:t> and </a:t>
            </a:r>
            <a:r>
              <a:rPr lang="fr-FR" sz="2400" dirty="0" err="1">
                <a:solidFill>
                  <a:srgbClr val="002060"/>
                </a:solidFill>
              </a:rPr>
              <a:t>small</a:t>
            </a:r>
            <a:r>
              <a:rPr lang="fr-FR" sz="2400" dirty="0">
                <a:solidFill>
                  <a:srgbClr val="002060"/>
                </a:solidFill>
              </a:rPr>
              <a:t> </a:t>
            </a:r>
            <a:r>
              <a:rPr lang="fr-FR" sz="2400" dirty="0" err="1">
                <a:solidFill>
                  <a:srgbClr val="002060"/>
                </a:solidFill>
              </a:rPr>
              <a:t>towns</a:t>
            </a:r>
            <a:r>
              <a:rPr lang="fr-FR" sz="2400" dirty="0">
                <a:solidFill>
                  <a:srgbClr val="002060"/>
                </a:solidFill>
              </a:rPr>
              <a:t>.</a:t>
            </a:r>
          </a:p>
        </p:txBody>
      </p:sp>
    </p:spTree>
    <p:extLst>
      <p:ext uri="{BB962C8B-B14F-4D97-AF65-F5344CB8AC3E}">
        <p14:creationId xmlns:p14="http://schemas.microsoft.com/office/powerpoint/2010/main" val="2892577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252132" y="181893"/>
            <a:ext cx="3281668" cy="584775"/>
          </a:xfrm>
          <a:prstGeom prst="rect">
            <a:avLst/>
          </a:prstGeom>
        </p:spPr>
        <p:txBody>
          <a:bodyPr wrap="none">
            <a:spAutoFit/>
          </a:bodyPr>
          <a:lstStyle/>
          <a:p>
            <a:pPr lvl="0" algn="ctr"/>
            <a:r>
              <a:rPr lang="fr-FR" sz="3200" dirty="0" err="1">
                <a:solidFill>
                  <a:srgbClr val="002060"/>
                </a:solidFill>
                <a:latin typeface="Arial" panose="020B0604020202020204" pitchFamily="34" charset="0"/>
                <a:cs typeface="Arial" panose="020B0604020202020204" pitchFamily="34" charset="0"/>
              </a:rPr>
              <a:t>Competition</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map</a:t>
            </a:r>
            <a:endParaRPr lang="fr-FR" sz="3200" dirty="0">
              <a:solidFill>
                <a:srgbClr val="002060"/>
              </a:solidFill>
              <a:latin typeface="Arial" panose="020B0604020202020204" pitchFamily="34" charset="0"/>
              <a:cs typeface="Arial" panose="020B0604020202020204" pitchFamily="34" charset="0"/>
            </a:endParaRPr>
          </a:p>
        </p:txBody>
      </p:sp>
      <p:pic>
        <p:nvPicPr>
          <p:cNvPr id="6" name="Image 5" descr="Une image contenant carte&#10;&#10;Description générée automatiquement">
            <a:extLst>
              <a:ext uri="{FF2B5EF4-FFF2-40B4-BE49-F238E27FC236}">
                <a16:creationId xmlns:a16="http://schemas.microsoft.com/office/drawing/2014/main" id="{D755EADD-13DD-284B-A712-B29268E7D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674" y="975850"/>
            <a:ext cx="8310015" cy="5882149"/>
          </a:xfrm>
          <a:prstGeom prst="rect">
            <a:avLst/>
          </a:prstGeom>
        </p:spPr>
      </p:pic>
      <p:sp>
        <p:nvSpPr>
          <p:cNvPr id="8" name="ZoneTexte 7">
            <a:extLst>
              <a:ext uri="{FF2B5EF4-FFF2-40B4-BE49-F238E27FC236}">
                <a16:creationId xmlns:a16="http://schemas.microsoft.com/office/drawing/2014/main" id="{81DC3C18-5B5A-E241-9540-87F21D29519D}"/>
              </a:ext>
            </a:extLst>
          </p:cNvPr>
          <p:cNvSpPr txBox="1"/>
          <p:nvPr/>
        </p:nvSpPr>
        <p:spPr>
          <a:xfrm>
            <a:off x="9561689" y="1365956"/>
            <a:ext cx="2427111" cy="2862322"/>
          </a:xfrm>
          <a:prstGeom prst="rect">
            <a:avLst/>
          </a:prstGeom>
          <a:noFill/>
        </p:spPr>
        <p:txBody>
          <a:bodyPr wrap="square" rtlCol="0">
            <a:spAutoFit/>
          </a:bodyPr>
          <a:lstStyle/>
          <a:p>
            <a:r>
              <a:rPr lang="fr-FR" dirty="0"/>
              <a:t>Roadmap</a:t>
            </a:r>
          </a:p>
          <a:p>
            <a:endParaRPr lang="fr-FR" dirty="0"/>
          </a:p>
          <a:p>
            <a:r>
              <a:rPr lang="fr-FR" dirty="0"/>
              <a:t>1/200000</a:t>
            </a:r>
          </a:p>
          <a:p>
            <a:endParaRPr lang="fr-FR" dirty="0"/>
          </a:p>
          <a:p>
            <a:r>
              <a:rPr lang="fr-FR" dirty="0"/>
              <a:t>Michelin</a:t>
            </a:r>
          </a:p>
          <a:p>
            <a:endParaRPr lang="fr-FR" dirty="0"/>
          </a:p>
          <a:p>
            <a:r>
              <a:rPr lang="fr-FR" dirty="0"/>
              <a:t>Languedoc- Roussillon</a:t>
            </a:r>
          </a:p>
          <a:p>
            <a:endParaRPr lang="fr-FR" dirty="0"/>
          </a:p>
          <a:p>
            <a:r>
              <a:rPr lang="fr-FR" dirty="0" err="1"/>
              <a:t>Next</a:t>
            </a:r>
            <a:r>
              <a:rPr lang="fr-FR" dirty="0"/>
              <a:t> publication on the </a:t>
            </a:r>
            <a:r>
              <a:rPr lang="fr-FR" dirty="0" err="1"/>
              <a:t>website</a:t>
            </a:r>
            <a:endParaRPr lang="fr-FR" dirty="0"/>
          </a:p>
        </p:txBody>
      </p:sp>
    </p:spTree>
    <p:extLst>
      <p:ext uri="{BB962C8B-B14F-4D97-AF65-F5344CB8AC3E}">
        <p14:creationId xmlns:p14="http://schemas.microsoft.com/office/powerpoint/2010/main" val="4236653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4432205" y="181893"/>
            <a:ext cx="4921540"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Standard </a:t>
            </a:r>
            <a:r>
              <a:rPr lang="fr-FR" sz="3200" dirty="0" err="1">
                <a:solidFill>
                  <a:srgbClr val="002060"/>
                </a:solidFill>
                <a:latin typeface="Arial" panose="020B0604020202020204" pitchFamily="34" charset="0"/>
                <a:cs typeface="Arial" panose="020B0604020202020204" pitchFamily="34" charset="0"/>
              </a:rPr>
              <a:t>hotel</a:t>
            </a:r>
            <a:r>
              <a:rPr lang="fr-FR" sz="3200" dirty="0">
                <a:solidFill>
                  <a:srgbClr val="002060"/>
                </a:solidFill>
                <a:latin typeface="Arial" panose="020B0604020202020204" pitchFamily="34" charset="0"/>
                <a:cs typeface="Arial" panose="020B0604020202020204" pitchFamily="34" charset="0"/>
              </a:rPr>
              <a:t> - Ibis style </a:t>
            </a:r>
          </a:p>
        </p:txBody>
      </p:sp>
      <p:pic>
        <p:nvPicPr>
          <p:cNvPr id="11" name="Image 10">
            <a:extLst>
              <a:ext uri="{FF2B5EF4-FFF2-40B4-BE49-F238E27FC236}">
                <a16:creationId xmlns:a16="http://schemas.microsoft.com/office/drawing/2014/main" id="{48C5D148-EDBB-40BE-B1E1-10A38D1DFC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8451" y="1418411"/>
            <a:ext cx="3908575" cy="2649602"/>
          </a:xfrm>
          <a:prstGeom prst="rect">
            <a:avLst/>
          </a:prstGeom>
        </p:spPr>
      </p:pic>
      <p:pic>
        <p:nvPicPr>
          <p:cNvPr id="12" name="Image 11">
            <a:extLst>
              <a:ext uri="{FF2B5EF4-FFF2-40B4-BE49-F238E27FC236}">
                <a16:creationId xmlns:a16="http://schemas.microsoft.com/office/drawing/2014/main" id="{6B03BB4E-244A-4A2D-9257-1DC83D9FF39F}"/>
              </a:ext>
            </a:extLst>
          </p:cNvPr>
          <p:cNvPicPr>
            <a:picLocks noChangeAspect="1"/>
          </p:cNvPicPr>
          <p:nvPr/>
        </p:nvPicPr>
        <p:blipFill>
          <a:blip r:embed="rId6"/>
          <a:stretch>
            <a:fillRect/>
          </a:stretch>
        </p:blipFill>
        <p:spPr>
          <a:xfrm>
            <a:off x="6353580" y="1494224"/>
            <a:ext cx="4119969" cy="2741652"/>
          </a:xfrm>
          <a:prstGeom prst="rect">
            <a:avLst/>
          </a:prstGeom>
        </p:spPr>
      </p:pic>
      <p:pic>
        <p:nvPicPr>
          <p:cNvPr id="15" name="Image 14">
            <a:extLst>
              <a:ext uri="{FF2B5EF4-FFF2-40B4-BE49-F238E27FC236}">
                <a16:creationId xmlns:a16="http://schemas.microsoft.com/office/drawing/2014/main" id="{A8E21400-9A09-41C3-8E8C-FB15B4AB7ABE}"/>
              </a:ext>
            </a:extLst>
          </p:cNvPr>
          <p:cNvPicPr>
            <a:picLocks noChangeAspect="1"/>
          </p:cNvPicPr>
          <p:nvPr/>
        </p:nvPicPr>
        <p:blipFill>
          <a:blip r:embed="rId7"/>
          <a:stretch>
            <a:fillRect/>
          </a:stretch>
        </p:blipFill>
        <p:spPr>
          <a:xfrm>
            <a:off x="6205242" y="4690235"/>
            <a:ext cx="4499734" cy="1964486"/>
          </a:xfrm>
          <a:prstGeom prst="rect">
            <a:avLst/>
          </a:prstGeom>
        </p:spPr>
      </p:pic>
      <p:pic>
        <p:nvPicPr>
          <p:cNvPr id="17" name="Image 16">
            <a:extLst>
              <a:ext uri="{FF2B5EF4-FFF2-40B4-BE49-F238E27FC236}">
                <a16:creationId xmlns:a16="http://schemas.microsoft.com/office/drawing/2014/main" id="{E8FE7230-6751-43BD-894C-FE653232A2EE}"/>
              </a:ext>
            </a:extLst>
          </p:cNvPr>
          <p:cNvPicPr>
            <a:picLocks noChangeAspect="1"/>
          </p:cNvPicPr>
          <p:nvPr/>
        </p:nvPicPr>
        <p:blipFill>
          <a:blip r:embed="rId8"/>
          <a:stretch>
            <a:fillRect/>
          </a:stretch>
        </p:blipFill>
        <p:spPr>
          <a:xfrm>
            <a:off x="1718451" y="4444637"/>
            <a:ext cx="3984768" cy="2231470"/>
          </a:xfrm>
          <a:prstGeom prst="rect">
            <a:avLst/>
          </a:prstGeom>
        </p:spPr>
      </p:pic>
    </p:spTree>
    <p:extLst>
      <p:ext uri="{BB962C8B-B14F-4D97-AF65-F5344CB8AC3E}">
        <p14:creationId xmlns:p14="http://schemas.microsoft.com/office/powerpoint/2010/main" val="211919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F022C19-6456-416E-93A7-E393A4102E43}"/>
              </a:ext>
            </a:extLst>
          </p:cNvPr>
          <p:cNvSpPr/>
          <p:nvPr/>
        </p:nvSpPr>
        <p:spPr>
          <a:xfrm>
            <a:off x="3909629" y="181893"/>
            <a:ext cx="5966698"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Superior confort </a:t>
            </a:r>
            <a:r>
              <a:rPr lang="fr-FR" sz="3200" dirty="0" err="1">
                <a:solidFill>
                  <a:srgbClr val="002060"/>
                </a:solidFill>
                <a:latin typeface="Arial" panose="020B0604020202020204" pitchFamily="34" charset="0"/>
                <a:cs typeface="Arial" panose="020B0604020202020204" pitchFamily="34" charset="0"/>
              </a:rPr>
              <a:t>hotel</a:t>
            </a:r>
            <a:r>
              <a:rPr lang="fr-FR" sz="3200" dirty="0">
                <a:solidFill>
                  <a:srgbClr val="002060"/>
                </a:solidFill>
                <a:latin typeface="Arial" panose="020B0604020202020204" pitchFamily="34" charset="0"/>
                <a:cs typeface="Arial" panose="020B0604020202020204" pitchFamily="34" charset="0"/>
              </a:rPr>
              <a:t> - Mercure</a:t>
            </a:r>
          </a:p>
        </p:txBody>
      </p:sp>
      <p:pic>
        <p:nvPicPr>
          <p:cNvPr id="6" name="Image 5">
            <a:extLst>
              <a:ext uri="{FF2B5EF4-FFF2-40B4-BE49-F238E27FC236}">
                <a16:creationId xmlns:a16="http://schemas.microsoft.com/office/drawing/2014/main" id="{8E453E3A-2AF3-4283-8E3C-60154DD33578}"/>
              </a:ext>
            </a:extLst>
          </p:cNvPr>
          <p:cNvPicPr>
            <a:picLocks noChangeAspect="1"/>
          </p:cNvPicPr>
          <p:nvPr/>
        </p:nvPicPr>
        <p:blipFill>
          <a:blip r:embed="rId5"/>
          <a:stretch>
            <a:fillRect/>
          </a:stretch>
        </p:blipFill>
        <p:spPr>
          <a:xfrm>
            <a:off x="6640235" y="3885282"/>
            <a:ext cx="3714750" cy="2790825"/>
          </a:xfrm>
          <a:prstGeom prst="rect">
            <a:avLst/>
          </a:prstGeom>
        </p:spPr>
      </p:pic>
      <p:pic>
        <p:nvPicPr>
          <p:cNvPr id="12" name="Image 11">
            <a:extLst>
              <a:ext uri="{FF2B5EF4-FFF2-40B4-BE49-F238E27FC236}">
                <a16:creationId xmlns:a16="http://schemas.microsoft.com/office/drawing/2014/main" id="{FE21F78A-97C5-4561-B96E-FF05A26679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5776" y="2067251"/>
            <a:ext cx="4848083" cy="3636062"/>
          </a:xfrm>
          <a:prstGeom prst="rect">
            <a:avLst/>
          </a:prstGeom>
        </p:spPr>
      </p:pic>
      <p:pic>
        <p:nvPicPr>
          <p:cNvPr id="14" name="Image 13">
            <a:extLst>
              <a:ext uri="{FF2B5EF4-FFF2-40B4-BE49-F238E27FC236}">
                <a16:creationId xmlns:a16="http://schemas.microsoft.com/office/drawing/2014/main" id="{0E721DA4-0A53-4997-8498-2B54929430A9}"/>
              </a:ext>
            </a:extLst>
          </p:cNvPr>
          <p:cNvPicPr>
            <a:picLocks noChangeAspect="1"/>
          </p:cNvPicPr>
          <p:nvPr/>
        </p:nvPicPr>
        <p:blipFill>
          <a:blip r:embed="rId7"/>
          <a:stretch>
            <a:fillRect/>
          </a:stretch>
        </p:blipFill>
        <p:spPr>
          <a:xfrm>
            <a:off x="6640235" y="1254778"/>
            <a:ext cx="3735728" cy="2487995"/>
          </a:xfrm>
          <a:prstGeom prst="rect">
            <a:avLst/>
          </a:prstGeom>
        </p:spPr>
      </p:pic>
    </p:spTree>
    <p:extLst>
      <p:ext uri="{BB962C8B-B14F-4D97-AF65-F5344CB8AC3E}">
        <p14:creationId xmlns:p14="http://schemas.microsoft.com/office/powerpoint/2010/main" val="8368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AB19C963-4D65-4994-B1C1-526AB3352B23}"/>
              </a:ext>
            </a:extLst>
          </p:cNvPr>
          <p:cNvSpPr txBox="1"/>
          <p:nvPr/>
        </p:nvSpPr>
        <p:spPr>
          <a:xfrm>
            <a:off x="3994457" y="40366"/>
            <a:ext cx="8011613" cy="584775"/>
          </a:xfrm>
          <a:prstGeom prst="rect">
            <a:avLst/>
          </a:prstGeom>
          <a:noFill/>
        </p:spPr>
        <p:txBody>
          <a:bodyPr wrap="square" rtlCol="0">
            <a:spAutoFit/>
          </a:bodyPr>
          <a:lstStyle/>
          <a:p>
            <a:pPr algn="ctr"/>
            <a:r>
              <a:rPr lang="fr-FR" sz="3200" dirty="0" err="1">
                <a:solidFill>
                  <a:srgbClr val="002060"/>
                </a:solidFill>
                <a:latin typeface="Arial" panose="020B0604020202020204" pitchFamily="34" charset="0"/>
                <a:cs typeface="Arial" panose="020B0604020202020204" pitchFamily="34" charset="0"/>
              </a:rPr>
              <a:t>Organisor</a:t>
            </a:r>
            <a:r>
              <a:rPr lang="fr-FR" sz="3200" dirty="0">
                <a:solidFill>
                  <a:srgbClr val="002060"/>
                </a:solidFill>
                <a:latin typeface="Arial" panose="020B0604020202020204" pitchFamily="34" charset="0"/>
                <a:cs typeface="Arial" panose="020B0604020202020204" pitchFamily="34" charset="0"/>
              </a:rPr>
              <a:t> présentation</a:t>
            </a:r>
          </a:p>
        </p:txBody>
      </p:sp>
      <p:pic>
        <p:nvPicPr>
          <p:cNvPr id="5" name="Image 4">
            <a:extLst>
              <a:ext uri="{FF2B5EF4-FFF2-40B4-BE49-F238E27FC236}">
                <a16:creationId xmlns:a16="http://schemas.microsoft.com/office/drawing/2014/main" id="{355BF98B-B0DB-4780-BC0A-8543538D9E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3430" y="1755369"/>
            <a:ext cx="4208477" cy="4172330"/>
          </a:xfrm>
          <a:prstGeom prst="rect">
            <a:avLst/>
          </a:prstGeom>
        </p:spPr>
      </p:pic>
      <p:sp>
        <p:nvSpPr>
          <p:cNvPr id="12" name="Sous-titre 2">
            <a:extLst>
              <a:ext uri="{FF2B5EF4-FFF2-40B4-BE49-F238E27FC236}">
                <a16:creationId xmlns:a16="http://schemas.microsoft.com/office/drawing/2014/main" id="{508B664E-57F4-4BE3-BAFB-13316976792A}"/>
              </a:ext>
            </a:extLst>
          </p:cNvPr>
          <p:cNvSpPr txBox="1">
            <a:spLocks/>
          </p:cNvSpPr>
          <p:nvPr/>
        </p:nvSpPr>
        <p:spPr bwMode="auto">
          <a:xfrm>
            <a:off x="1763174" y="1585374"/>
            <a:ext cx="5300356"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179388" eaLnBrk="1" fontAlgn="base" latinLnBrk="0" hangingPunct="1">
              <a:lnSpc>
                <a:spcPct val="100000"/>
              </a:lnSpc>
              <a:spcBef>
                <a:spcPct val="20000"/>
              </a:spcBef>
              <a:spcAft>
                <a:spcPct val="0"/>
              </a:spcAft>
              <a:buClrTx/>
              <a:buSzTx/>
              <a:buFontTx/>
              <a:buNone/>
              <a:tabLst/>
              <a:defRPr/>
            </a:pPr>
            <a:endParaRPr kumimoji="0" lang="fr-FR" altLang="fr-FR" sz="16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endParaRPr>
          </a:p>
          <a:p>
            <a:pPr fontAlgn="base">
              <a:spcAft>
                <a:spcPct val="0"/>
              </a:spcAft>
              <a:buNone/>
              <a:defRPr/>
            </a:pPr>
            <a:r>
              <a:rPr lang="fr-FR" altLang="fr-FR" sz="2000" b="1" kern="0" dirty="0">
                <a:solidFill>
                  <a:srgbClr val="0000FF"/>
                </a:solidFill>
                <a:ea typeface="ＭＳ Ｐゴシック" panose="020B0600070205080204" pitchFamily="34" charset="-128"/>
              </a:rPr>
              <a:t>Fédération Française aéronautique</a:t>
            </a:r>
          </a:p>
          <a:p>
            <a:pPr marL="0" marR="0" lvl="0" indent="0" defTabSz="179388" eaLnBrk="1" fontAlgn="base" latinLnBrk="0" hangingPunct="1">
              <a:lnSpc>
                <a:spcPct val="100000"/>
              </a:lnSpc>
              <a:spcBef>
                <a:spcPct val="20000"/>
              </a:spcBef>
              <a:spcAft>
                <a:spcPct val="0"/>
              </a:spcAft>
              <a:buClrTx/>
              <a:buSzTx/>
              <a:buFontTx/>
              <a:buNone/>
              <a:tabLst/>
              <a:defRPr/>
            </a:pPr>
            <a:endParaRPr kumimoji="0" lang="fr-FR" altLang="fr-FR" sz="16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endParaRPr>
          </a:p>
          <a:p>
            <a:pPr marL="0" marR="0" lvl="0" indent="0" defTabSz="179388" eaLnBrk="1" fontAlgn="base" latinLnBrk="0" hangingPunct="1">
              <a:lnSpc>
                <a:spcPct val="100000"/>
              </a:lnSpc>
              <a:spcBef>
                <a:spcPct val="20000"/>
              </a:spcBef>
              <a:spcAft>
                <a:spcPct val="0"/>
              </a:spcAft>
              <a:buClrTx/>
              <a:buSzTx/>
              <a:buFontTx/>
              <a:buNone/>
              <a:tabLst/>
              <a:defRPr/>
            </a:pPr>
            <a:r>
              <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600  Registered </a:t>
            </a:r>
            <a:r>
              <a:rPr lang="fr-FR" altLang="fr-FR" sz="2000" b="1" kern="0" dirty="0">
                <a:solidFill>
                  <a:srgbClr val="0000FF"/>
                </a:solidFill>
                <a:ea typeface="ＭＳ Ｐゴシック" panose="020B0600070205080204" pitchFamily="34" charset="-128"/>
              </a:rPr>
              <a:t>air</a:t>
            </a:r>
            <a:r>
              <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clubs</a:t>
            </a:r>
            <a:endParaRPr kumimoji="0" lang="fr-FR" altLang="fr-FR" sz="12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endParaRPr>
          </a:p>
          <a:p>
            <a:pPr marL="0" marR="0" lvl="0" indent="0" defTabSz="179388" eaLnBrk="1" fontAlgn="base" latinLnBrk="0" hangingPunct="1">
              <a:lnSpc>
                <a:spcPts val="2200"/>
              </a:lnSpc>
              <a:spcBef>
                <a:spcPct val="20000"/>
              </a:spcBef>
              <a:spcAft>
                <a:spcPct val="0"/>
              </a:spcAft>
              <a:buClrTx/>
              <a:buSzPct val="150000"/>
              <a:buFont typeface="Wingdings" panose="05000000000000000000" pitchFamily="2" charset="2"/>
              <a:buBlip>
                <a:blip r:embed="rId6"/>
              </a:buBlip>
              <a:tabLst/>
              <a:defRPr/>
            </a:pPr>
            <a:r>
              <a:rPr kumimoji="0" lang="fr-FR" altLang="fr-FR" sz="12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42, 000 pilot </a:t>
            </a:r>
            <a:r>
              <a:rPr kumimoji="0" lang="fr-FR" altLang="fr-FR" sz="2000" b="1" i="0" u="none" strike="noStrike" kern="0" cap="none" spc="0" normalizeH="0" baseline="0" noProof="0" dirty="0" err="1">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members</a:t>
            </a:r>
            <a:r>
              <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defTabSz="179388" eaLnBrk="1" fontAlgn="base" latinLnBrk="0" hangingPunct="1">
              <a:lnSpc>
                <a:spcPts val="2200"/>
              </a:lnSpc>
              <a:spcBef>
                <a:spcPct val="20000"/>
              </a:spcBef>
              <a:spcAft>
                <a:spcPct val="0"/>
              </a:spcAft>
              <a:buClrTx/>
              <a:buSzPct val="150000"/>
              <a:buFont typeface="Wingdings" panose="05000000000000000000" pitchFamily="2" charset="2"/>
              <a:buBlip>
                <a:blip r:embed="rId6"/>
              </a:buBlip>
              <a:tabLst/>
              <a:defRPr/>
            </a:pPr>
            <a:r>
              <a:rPr kumimoji="0" lang="fr-FR" altLang="fr-FR" sz="1200" b="1"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2 ,200 Flight </a:t>
            </a:r>
            <a:r>
              <a:rPr kumimoji="0" lang="fr-FR" altLang="fr-FR" sz="2000" b="1" i="0" u="none" strike="noStrike" kern="0" cap="none" spc="0" normalizeH="0" baseline="0" noProof="0" dirty="0" err="1">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Instructors</a:t>
            </a:r>
            <a:endPar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defTabSz="179388" eaLnBrk="1" fontAlgn="base" latinLnBrk="0" hangingPunct="1">
              <a:lnSpc>
                <a:spcPts val="2200"/>
              </a:lnSpc>
              <a:spcBef>
                <a:spcPct val="20000"/>
              </a:spcBef>
              <a:spcAft>
                <a:spcPct val="0"/>
              </a:spcAft>
              <a:buClrTx/>
              <a:buSzPct val="150000"/>
              <a:buFont typeface="Wingdings" panose="05000000000000000000" pitchFamily="2" charset="2"/>
              <a:buBlip>
                <a:blip r:embed="rId6"/>
              </a:buBlip>
              <a:tabLst/>
              <a:defRPr/>
            </a:pPr>
            <a:r>
              <a:rPr kumimoji="0" lang="fr-FR" altLang="fr-FR" sz="12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2, 400 </a:t>
            </a:r>
            <a:r>
              <a:rPr kumimoji="0" lang="fr-FR" altLang="fr-FR" sz="2000" b="1" i="0" u="none" strike="noStrike" kern="0" cap="none" spc="0" normalizeH="0" baseline="0" noProof="0" dirty="0" err="1">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rPr>
              <a:t>aircrafts</a:t>
            </a:r>
            <a:endParaRPr kumimoji="0" lang="fr-FR" altLang="fr-FR" sz="2000" b="1" i="0" u="none" strike="noStrike" kern="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defTabSz="179388" eaLnBrk="1" fontAlgn="base" latinLnBrk="0" hangingPunct="1">
              <a:lnSpc>
                <a:spcPts val="2200"/>
              </a:lnSpc>
              <a:spcBef>
                <a:spcPct val="0"/>
              </a:spcBef>
              <a:spcAft>
                <a:spcPct val="0"/>
              </a:spcAft>
              <a:buClrTx/>
              <a:buSzTx/>
              <a:buFontTx/>
              <a:buNone/>
              <a:tabLst/>
              <a:defRPr/>
            </a:pPr>
            <a:endPar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endParaRPr>
          </a:p>
          <a:p>
            <a:pPr marL="0" marR="0" lvl="0" indent="0" defTabSz="179388" eaLnBrk="1" fontAlgn="base" latinLnBrk="0" hangingPunct="1">
              <a:lnSpc>
                <a:spcPts val="2200"/>
              </a:lnSpc>
              <a:spcBef>
                <a:spcPct val="0"/>
              </a:spcBef>
              <a:spcAft>
                <a:spcPct val="0"/>
              </a:spcAft>
              <a:buClrTx/>
              <a:buSzPct val="150000"/>
              <a:buFontTx/>
              <a:buBlip>
                <a:blip r:embed="rId7"/>
              </a:buBlip>
              <a:tabLst/>
              <a:defRPr/>
            </a:pP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1300" b="1"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Delegate</a:t>
            </a:r>
            <a:r>
              <a:rPr kumimoji="0" lang="fr-FR" altLang="fr-FR" sz="1300" b="1"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of the French </a:t>
            </a:r>
            <a:r>
              <a:rPr lang="fr-FR" altLang="fr-FR" sz="1300" b="1" kern="0" dirty="0" err="1">
                <a:solidFill>
                  <a:srgbClr val="000066"/>
                </a:solidFill>
              </a:rPr>
              <a:t>Secretary</a:t>
            </a:r>
            <a:r>
              <a:rPr lang="fr-FR" altLang="fr-FR" sz="1300" b="1" kern="0" dirty="0">
                <a:solidFill>
                  <a:srgbClr val="000066"/>
                </a:solidFill>
              </a:rPr>
              <a:t> </a:t>
            </a:r>
            <a:r>
              <a:rPr kumimoji="0" lang="fr-FR" altLang="fr-FR" sz="1300" b="1"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of Sports </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for air sports.</a:t>
            </a:r>
          </a:p>
          <a:p>
            <a:pPr marL="0" marR="0" lvl="0" indent="0" defTabSz="179388" eaLnBrk="1" fontAlgn="base" latinLnBrk="0" hangingPunct="1">
              <a:lnSpc>
                <a:spcPts val="2200"/>
              </a:lnSpc>
              <a:spcBef>
                <a:spcPct val="0"/>
              </a:spcBef>
              <a:spcAft>
                <a:spcPct val="0"/>
              </a:spcAft>
              <a:buClrTx/>
              <a:buSzPct val="150000"/>
              <a:buFontTx/>
              <a:buBlip>
                <a:blip r:embed="rId7"/>
              </a:buBlip>
              <a:tabLst/>
              <a:defRPr/>
            </a:pPr>
            <a:r>
              <a:rPr kumimoji="0" lang="fr-FR" altLang="fr-FR" sz="1300" b="1"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Main </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interlocutor</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of the National </a:t>
            </a:r>
            <a:r>
              <a:rPr lang="fr-FR" altLang="fr-FR" sz="1300" kern="0" dirty="0">
                <a:solidFill>
                  <a:srgbClr val="000066"/>
                </a:solidFill>
              </a:rPr>
              <a:t>A</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viation</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lang="fr-FR" altLang="fr-FR" sz="1300" kern="0" dirty="0">
                <a:solidFill>
                  <a:srgbClr val="000066"/>
                </a:solidFill>
              </a:rPr>
              <a:t>A</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uthority</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for the </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general</a:t>
            </a:r>
            <a:r>
              <a:rPr kumimoji="0" lang="fr-FR" altLang="fr-FR" sz="1300" b="0" i="0" u="none" strike="noStrike" kern="0" cap="none" spc="0" normalizeH="0" baseline="0" noProof="0">
                <a:ln>
                  <a:noFill/>
                </a:ln>
                <a:solidFill>
                  <a:srgbClr val="000066"/>
                </a:solidFill>
                <a:effectLst/>
                <a:uLnTx/>
                <a:uFillTx/>
                <a:latin typeface="Arial" panose="020B0604020202020204" pitchFamily="34" charset="0"/>
                <a:cs typeface="Arial" panose="020B0604020202020204" pitchFamily="34" charset="0"/>
              </a:rPr>
              <a:t> aviation </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regulation</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a:t>
            </a:r>
          </a:p>
          <a:p>
            <a:pPr marL="0" marR="0" lvl="0" indent="0" defTabSz="179388" eaLnBrk="1" fontAlgn="base" latinLnBrk="0" hangingPunct="1">
              <a:lnSpc>
                <a:spcPts val="2200"/>
              </a:lnSpc>
              <a:spcBef>
                <a:spcPct val="0"/>
              </a:spcBef>
              <a:spcAft>
                <a:spcPct val="0"/>
              </a:spcAft>
              <a:buClrTx/>
              <a:buSzPct val="150000"/>
              <a:buFontTx/>
              <a:buBlip>
                <a:blip r:embed="rId7"/>
              </a:buBlip>
              <a:tabLst/>
              <a:defRPr/>
            </a:pPr>
            <a:r>
              <a:rPr kumimoji="0" lang="fr-FR" altLang="fr-FR" sz="1300" b="1"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Registered </a:t>
            </a:r>
            <a:r>
              <a:rPr kumimoji="0" lang="fr-FR" altLang="fr-FR" sz="1300" b="1"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charity</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since</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1933</a:t>
            </a:r>
          </a:p>
          <a:p>
            <a:pPr marL="0" marR="0" lvl="0" indent="0" defTabSz="179388" eaLnBrk="1" fontAlgn="base" latinLnBrk="0" hangingPunct="1">
              <a:lnSpc>
                <a:spcPts val="2200"/>
              </a:lnSpc>
              <a:spcBef>
                <a:spcPct val="0"/>
              </a:spcBef>
              <a:spcAft>
                <a:spcPct val="0"/>
              </a:spcAft>
              <a:buClrTx/>
              <a:buSzPct val="150000"/>
              <a:buFontTx/>
              <a:buBlip>
                <a:blip r:embed="rId7"/>
              </a:buBlip>
              <a:tabLst/>
              <a:defRPr/>
            </a:pP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Member</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of the French Olympic Sport </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Committee</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and the World Air Sports </a:t>
            </a:r>
            <a:r>
              <a:rPr kumimoji="0" lang="fr-FR" altLang="fr-FR" sz="1300" b="0" i="0" u="none" strike="noStrike" kern="0" cap="none" spc="0" normalizeH="0" baseline="0" noProof="0" dirty="0" err="1">
                <a:ln>
                  <a:noFill/>
                </a:ln>
                <a:solidFill>
                  <a:srgbClr val="000066"/>
                </a:solidFill>
                <a:effectLst/>
                <a:uLnTx/>
                <a:uFillTx/>
                <a:latin typeface="Arial" panose="020B0604020202020204" pitchFamily="34" charset="0"/>
                <a:cs typeface="Arial" panose="020B0604020202020204" pitchFamily="34" charset="0"/>
              </a:rPr>
              <a:t>Federation</a:t>
            </a:r>
            <a:r>
              <a:rPr kumimoji="0" lang="fr-FR" altLang="fr-FR" sz="13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 (FAI) </a:t>
            </a:r>
          </a:p>
        </p:txBody>
      </p:sp>
    </p:spTree>
    <p:extLst>
      <p:ext uri="{BB962C8B-B14F-4D97-AF65-F5344CB8AC3E}">
        <p14:creationId xmlns:p14="http://schemas.microsoft.com/office/powerpoint/2010/main" val="426184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sp>
        <p:nvSpPr>
          <p:cNvPr id="11" name="Text Box 3"/>
          <p:cNvSpPr txBox="1">
            <a:spLocks noChangeArrowheads="1"/>
          </p:cNvSpPr>
          <p:nvPr/>
        </p:nvSpPr>
        <p:spPr bwMode="auto">
          <a:xfrm>
            <a:off x="1299413" y="1321583"/>
            <a:ext cx="669541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ts val="600"/>
              </a:spcBef>
              <a:buBlip>
                <a:blip r:embed="rId4"/>
              </a:buBlip>
            </a:pPr>
            <a:r>
              <a:rPr lang="en-US" altLang="fr-FR" sz="2400" dirty="0">
                <a:solidFill>
                  <a:srgbClr val="002060"/>
                </a:solidFill>
                <a:latin typeface="+mn-lt"/>
                <a:cs typeface="Adobe Arabic" panose="02040503050201020203" pitchFamily="18" charset="-78"/>
              </a:rPr>
              <a:t>Entry fee included</a:t>
            </a:r>
            <a:endParaRPr lang="en-US" sz="2400" dirty="0">
              <a:solidFill>
                <a:srgbClr val="002060"/>
              </a:solidFill>
              <a:latin typeface="+mn-lt"/>
              <a:cs typeface="Adobe Arabic" panose="02040503050201020203" pitchFamily="18" charset="-78"/>
            </a:endParaRPr>
          </a:p>
          <a:p>
            <a:pPr marL="1162050" lvl="3">
              <a:spcBef>
                <a:spcPts val="600"/>
              </a:spcBef>
              <a:buFont typeface="Arial" panose="020B0604020202020204" pitchFamily="34" charset="0"/>
              <a:buChar char="•"/>
            </a:pPr>
            <a:r>
              <a:rPr lang="fr-FR" sz="2000" dirty="0" err="1">
                <a:solidFill>
                  <a:srgbClr val="002060"/>
                </a:solidFill>
                <a:latin typeface="+mn-lt"/>
                <a:cs typeface="Adobe Arabic" panose="02040503050201020203" pitchFamily="18" charset="-78"/>
              </a:rPr>
              <a:t>Opening</a:t>
            </a:r>
            <a:r>
              <a:rPr lang="fr-FR" sz="2000" dirty="0">
                <a:solidFill>
                  <a:srgbClr val="002060"/>
                </a:solidFill>
                <a:latin typeface="+mn-lt"/>
                <a:cs typeface="Adobe Arabic" panose="02040503050201020203" pitchFamily="18" charset="-78"/>
              </a:rPr>
              <a:t>/</a:t>
            </a:r>
            <a:r>
              <a:rPr lang="fr-FR" sz="2000" dirty="0" err="1">
                <a:solidFill>
                  <a:srgbClr val="002060"/>
                </a:solidFill>
                <a:latin typeface="+mn-lt"/>
                <a:cs typeface="Adobe Arabic" panose="02040503050201020203" pitchFamily="18" charset="-78"/>
              </a:rPr>
              <a:t>closing</a:t>
            </a:r>
            <a:r>
              <a:rPr lang="fr-FR" sz="2000" dirty="0">
                <a:solidFill>
                  <a:srgbClr val="002060"/>
                </a:solidFill>
                <a:latin typeface="+mn-lt"/>
                <a:cs typeface="Adobe Arabic" panose="02040503050201020203" pitchFamily="18" charset="-78"/>
              </a:rPr>
              <a:t> </a:t>
            </a:r>
            <a:r>
              <a:rPr lang="fr-FR" sz="2000" dirty="0" err="1">
                <a:solidFill>
                  <a:srgbClr val="002060"/>
                </a:solidFill>
                <a:latin typeface="+mn-lt"/>
                <a:cs typeface="Adobe Arabic" panose="02040503050201020203" pitchFamily="18" charset="-78"/>
              </a:rPr>
              <a:t>ceremony</a:t>
            </a:r>
            <a:r>
              <a:rPr lang="fr-FR" sz="2000" dirty="0">
                <a:solidFill>
                  <a:srgbClr val="002060"/>
                </a:solidFill>
                <a:latin typeface="+mn-lt"/>
                <a:cs typeface="Adobe Arabic" panose="02040503050201020203" pitchFamily="18" charset="-78"/>
              </a:rPr>
              <a:t> (2)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Accommodation in double rooms incl. breakfast (7)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Lunch at the airfield  </a:t>
            </a:r>
          </a:p>
          <a:p>
            <a:pPr lvl="2">
              <a:buFont typeface="Arial" panose="020B0604020202020204" pitchFamily="34" charset="0"/>
              <a:buChar char="•"/>
            </a:pPr>
            <a:r>
              <a:rPr lang="fr-FR" sz="2000" dirty="0" err="1">
                <a:solidFill>
                  <a:srgbClr val="002060"/>
                </a:solidFill>
                <a:latin typeface="+mn-lt"/>
                <a:cs typeface="Adobe Arabic" panose="02040503050201020203" pitchFamily="18" charset="-78"/>
              </a:rPr>
              <a:t>Dinner</a:t>
            </a:r>
            <a:r>
              <a:rPr lang="fr-FR" sz="2000" dirty="0">
                <a:solidFill>
                  <a:srgbClr val="002060"/>
                </a:solidFill>
                <a:latin typeface="+mn-lt"/>
                <a:cs typeface="Adobe Arabic" panose="02040503050201020203" pitchFamily="18" charset="-78"/>
              </a:rPr>
              <a:t> at the </a:t>
            </a:r>
            <a:r>
              <a:rPr lang="fr-FR" sz="2000" dirty="0" err="1">
                <a:solidFill>
                  <a:srgbClr val="002060"/>
                </a:solidFill>
                <a:latin typeface="+mn-lt"/>
                <a:cs typeface="Adobe Arabic" panose="02040503050201020203" pitchFamily="18" charset="-78"/>
              </a:rPr>
              <a:t>airfield</a:t>
            </a:r>
            <a:r>
              <a:rPr lang="fr-FR" sz="2000" dirty="0">
                <a:solidFill>
                  <a:srgbClr val="002060"/>
                </a:solidFill>
                <a:latin typeface="+mn-lt"/>
                <a:cs typeface="Adobe Arabic" panose="02040503050201020203" pitchFamily="18" charset="-78"/>
              </a:rPr>
              <a:t>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Transportation to/from the airfield/accommodation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Envelopes for training stages (3)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Envelopes for navigation tests </a:t>
            </a:r>
          </a:p>
          <a:p>
            <a:pPr lvl="1">
              <a:buFont typeface="Arial" panose="020B0604020202020204" pitchFamily="34" charset="0"/>
              <a:buChar char="•"/>
            </a:pPr>
            <a:r>
              <a:rPr lang="en-US" sz="2000" dirty="0">
                <a:solidFill>
                  <a:srgbClr val="002060"/>
                </a:solidFill>
                <a:latin typeface="+mn-lt"/>
                <a:cs typeface="Adobe Arabic" panose="02040503050201020203" pitchFamily="18" charset="-78"/>
              </a:rPr>
              <a:t> standard hotel (Ibis style and ibis)</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For Each pilot   1200 €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For team member 1000 €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For 1 international Judge 600 €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For additional judge and supporter 800 €</a:t>
            </a:r>
          </a:p>
          <a:p>
            <a:pPr lvl="2">
              <a:buFont typeface="Arial" panose="020B0604020202020204" pitchFamily="34" charset="0"/>
              <a:buChar char="•"/>
            </a:pPr>
            <a:r>
              <a:rPr lang="en-US" sz="2000" dirty="0">
                <a:solidFill>
                  <a:srgbClr val="002060"/>
                </a:solidFill>
                <a:latin typeface="+mn-lt"/>
                <a:cs typeface="Adobe Arabic" panose="02040503050201020203" pitchFamily="18" charset="-78"/>
              </a:rPr>
              <a:t>Extra for single 250 €</a:t>
            </a:r>
          </a:p>
        </p:txBody>
      </p:sp>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878108" y="181893"/>
            <a:ext cx="2029723"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Entry </a:t>
            </a:r>
            <a:r>
              <a:rPr lang="fr-FR" sz="3200" dirty="0" err="1">
                <a:solidFill>
                  <a:srgbClr val="002060"/>
                </a:solidFill>
                <a:latin typeface="Arial" panose="020B0604020202020204" pitchFamily="34" charset="0"/>
                <a:cs typeface="Arial" panose="020B0604020202020204" pitchFamily="34" charset="0"/>
              </a:rPr>
              <a:t>fees</a:t>
            </a:r>
            <a:endParaRPr lang="fr-FR" sz="3200" dirty="0">
              <a:solidFill>
                <a:srgbClr val="00206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EDA0AB9-712B-C847-A40C-50F660AF751A}"/>
              </a:ext>
            </a:extLst>
          </p:cNvPr>
          <p:cNvSpPr txBox="1"/>
          <p:nvPr/>
        </p:nvSpPr>
        <p:spPr>
          <a:xfrm>
            <a:off x="6410064" y="3922295"/>
            <a:ext cx="5600704" cy="1938992"/>
          </a:xfrm>
          <a:prstGeom prst="rect">
            <a:avLst/>
          </a:prstGeom>
          <a:noFill/>
        </p:spPr>
        <p:txBody>
          <a:bodyPr wrap="square" rtlCol="0">
            <a:spAutoFit/>
          </a:bodyPr>
          <a:lstStyle/>
          <a:p>
            <a:pPr lvl="1">
              <a:buFont typeface="Arial" panose="020B0604020202020204" pitchFamily="34" charset="0"/>
              <a:buChar char="•"/>
            </a:pPr>
            <a:r>
              <a:rPr lang="en-US" sz="2000" dirty="0" err="1">
                <a:solidFill>
                  <a:srgbClr val="002060"/>
                </a:solidFill>
                <a:cs typeface="Adobe Arabic" panose="02040503050201020203" pitchFamily="18" charset="-78"/>
              </a:rPr>
              <a:t>supérior</a:t>
            </a:r>
            <a:r>
              <a:rPr lang="en-US" sz="2000" dirty="0">
                <a:solidFill>
                  <a:srgbClr val="002060"/>
                </a:solidFill>
                <a:cs typeface="Adobe Arabic" panose="02040503050201020203" pitchFamily="18" charset="-78"/>
              </a:rPr>
              <a:t> comfort hotel (Mercure):</a:t>
            </a:r>
          </a:p>
          <a:p>
            <a:pPr lvl="2">
              <a:buFont typeface="Arial" panose="020B0604020202020204" pitchFamily="34" charset="0"/>
              <a:buChar char="•"/>
            </a:pPr>
            <a:r>
              <a:rPr lang="en-US" sz="2000" dirty="0">
                <a:solidFill>
                  <a:srgbClr val="002060"/>
                </a:solidFill>
                <a:cs typeface="Adobe Arabic" panose="02040503050201020203" pitchFamily="18" charset="-78"/>
              </a:rPr>
              <a:t> For each pilot 1400 €</a:t>
            </a:r>
          </a:p>
          <a:p>
            <a:pPr lvl="2">
              <a:buFont typeface="Arial" panose="020B0604020202020204" pitchFamily="34" charset="0"/>
              <a:buChar char="•"/>
            </a:pPr>
            <a:r>
              <a:rPr lang="en-US" sz="2000" dirty="0">
                <a:solidFill>
                  <a:srgbClr val="002060"/>
                </a:solidFill>
                <a:cs typeface="Adobe Arabic" panose="02040503050201020203" pitchFamily="18" charset="-78"/>
              </a:rPr>
              <a:t>For team member 1200 €</a:t>
            </a:r>
          </a:p>
          <a:p>
            <a:pPr lvl="2">
              <a:buFont typeface="Arial" panose="020B0604020202020204" pitchFamily="34" charset="0"/>
              <a:buChar char="•"/>
            </a:pPr>
            <a:r>
              <a:rPr lang="en-US" sz="2000" dirty="0">
                <a:solidFill>
                  <a:srgbClr val="002060"/>
                </a:solidFill>
                <a:cs typeface="Adobe Arabic" panose="02040503050201020203" pitchFamily="18" charset="-78"/>
              </a:rPr>
              <a:t>For 1 international Judge 700 €</a:t>
            </a:r>
          </a:p>
          <a:p>
            <a:pPr lvl="2">
              <a:buFont typeface="Arial" panose="020B0604020202020204" pitchFamily="34" charset="0"/>
              <a:buChar char="•"/>
            </a:pPr>
            <a:r>
              <a:rPr lang="en-US" sz="2000" dirty="0">
                <a:solidFill>
                  <a:srgbClr val="002060"/>
                </a:solidFill>
                <a:cs typeface="Adobe Arabic" panose="02040503050201020203" pitchFamily="18" charset="-78"/>
              </a:rPr>
              <a:t>For additional judge and supporter 1000 €</a:t>
            </a:r>
          </a:p>
          <a:p>
            <a:pPr lvl="2">
              <a:buFont typeface="Arial" panose="020B0604020202020204" pitchFamily="34" charset="0"/>
              <a:buChar char="•"/>
            </a:pPr>
            <a:r>
              <a:rPr lang="en-US" sz="2000" dirty="0">
                <a:solidFill>
                  <a:srgbClr val="002060"/>
                </a:solidFill>
                <a:cs typeface="Adobe Arabic" panose="02040503050201020203" pitchFamily="18" charset="-78"/>
              </a:rPr>
              <a:t>Extra for single 300 €</a:t>
            </a:r>
          </a:p>
        </p:txBody>
      </p:sp>
    </p:spTree>
    <p:extLst>
      <p:ext uri="{BB962C8B-B14F-4D97-AF65-F5344CB8AC3E}">
        <p14:creationId xmlns:p14="http://schemas.microsoft.com/office/powerpoint/2010/main" val="63059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sp>
        <p:nvSpPr>
          <p:cNvPr id="11" name="Text Box 3"/>
          <p:cNvSpPr txBox="1">
            <a:spLocks noChangeArrowheads="1"/>
          </p:cNvSpPr>
          <p:nvPr/>
        </p:nvSpPr>
        <p:spPr bwMode="auto">
          <a:xfrm>
            <a:off x="1721956" y="1418411"/>
            <a:ext cx="10385179" cy="521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ts val="600"/>
              </a:spcBef>
              <a:buBlip>
                <a:blip r:embed="rId4"/>
              </a:buBlip>
            </a:pPr>
            <a:r>
              <a:rPr lang="en-US" altLang="fr-FR" sz="2400" dirty="0">
                <a:solidFill>
                  <a:srgbClr val="002060"/>
                </a:solidFill>
                <a:latin typeface="+mn-lt"/>
                <a:cs typeface="Adobe Arabic" panose="02040503050201020203" pitchFamily="18" charset="-78"/>
              </a:rPr>
              <a:t>Cessna 152 Cessna 172 will be easily available for rent</a:t>
            </a:r>
          </a:p>
          <a:p>
            <a:pPr marL="0" indent="0">
              <a:spcBef>
                <a:spcPts val="600"/>
              </a:spcBef>
            </a:pPr>
            <a:endParaRPr lang="en-US" altLang="fr-FR" sz="2400" dirty="0">
              <a:solidFill>
                <a:srgbClr val="002060"/>
              </a:solidFill>
              <a:latin typeface="+mn-lt"/>
              <a:cs typeface="Adobe Arabic" panose="02040503050201020203" pitchFamily="18" charset="-78"/>
            </a:endParaRPr>
          </a:p>
          <a:p>
            <a:pPr marL="762000" lvl="2" indent="-342900">
              <a:spcBef>
                <a:spcPts val="600"/>
              </a:spcBef>
              <a:buBlip>
                <a:blip r:embed="rId4"/>
              </a:buBlip>
            </a:pPr>
            <a:r>
              <a:rPr lang="en-US" altLang="fr-FR" sz="2400" dirty="0">
                <a:solidFill>
                  <a:srgbClr val="002060"/>
                </a:solidFill>
                <a:latin typeface="+mn-lt"/>
                <a:cs typeface="Adobe Arabic" panose="02040503050201020203" pitchFamily="18" charset="-78"/>
              </a:rPr>
              <a:t>Cessna 172 wet : 130 €/h</a:t>
            </a:r>
          </a:p>
          <a:p>
            <a:pPr marL="762000" lvl="2" indent="-342900">
              <a:spcBef>
                <a:spcPts val="600"/>
              </a:spcBef>
              <a:buBlip>
                <a:blip r:embed="rId4"/>
              </a:buBlip>
            </a:pPr>
            <a:r>
              <a:rPr lang="en-US" altLang="fr-FR" sz="2400" dirty="0">
                <a:solidFill>
                  <a:srgbClr val="002060"/>
                </a:solidFill>
                <a:latin typeface="+mn-lt"/>
                <a:cs typeface="Adobe Arabic" panose="02040503050201020203" pitchFamily="18" charset="-78"/>
              </a:rPr>
              <a:t>Cessna 152 wet : 110 € /h</a:t>
            </a:r>
          </a:p>
          <a:p>
            <a:pPr marL="0" indent="0">
              <a:spcBef>
                <a:spcPts val="600"/>
              </a:spcBef>
            </a:pPr>
            <a:r>
              <a:rPr lang="fr-FR" altLang="fr-FR" sz="2000" dirty="0">
                <a:solidFill>
                  <a:srgbClr val="002060"/>
                </a:solidFill>
                <a:latin typeface="+mn-lt"/>
                <a:cs typeface="Adobe Arabic" panose="02040503050201020203" pitchFamily="18" charset="-78"/>
              </a:rPr>
              <a:t>+ ferry value </a:t>
            </a:r>
            <a:r>
              <a:rPr lang="fr-FR" altLang="fr-FR" sz="2000" dirty="0" err="1">
                <a:solidFill>
                  <a:srgbClr val="002060"/>
                </a:solidFill>
                <a:latin typeface="+mn-lt"/>
                <a:cs typeface="Adobe Arabic" panose="02040503050201020203" pitchFamily="18" charset="-78"/>
              </a:rPr>
              <a:t>depending</a:t>
            </a:r>
            <a:r>
              <a:rPr lang="fr-FR" altLang="fr-FR" sz="2000" dirty="0">
                <a:solidFill>
                  <a:srgbClr val="002060"/>
                </a:solidFill>
                <a:latin typeface="+mn-lt"/>
                <a:cs typeface="Adobe Arabic" panose="02040503050201020203" pitchFamily="18" charset="-78"/>
              </a:rPr>
              <a:t> sharing </a:t>
            </a:r>
            <a:r>
              <a:rPr lang="fr-FR" altLang="fr-FR" sz="2000" dirty="0" err="1">
                <a:solidFill>
                  <a:srgbClr val="002060"/>
                </a:solidFill>
                <a:latin typeface="+mn-lt"/>
                <a:cs typeface="Adobe Arabic" panose="02040503050201020203" pitchFamily="18" charset="-78"/>
              </a:rPr>
              <a:t>with</a:t>
            </a:r>
            <a:r>
              <a:rPr lang="fr-FR" altLang="fr-FR" sz="2000" dirty="0">
                <a:solidFill>
                  <a:srgbClr val="002060"/>
                </a:solidFill>
                <a:latin typeface="+mn-lt"/>
                <a:cs typeface="Adobe Arabic" panose="02040503050201020203" pitchFamily="18" charset="-78"/>
              </a:rPr>
              <a:t> </a:t>
            </a:r>
            <a:r>
              <a:rPr lang="fr-FR" altLang="fr-FR" sz="2000" dirty="0" err="1">
                <a:solidFill>
                  <a:srgbClr val="002060"/>
                </a:solidFill>
                <a:latin typeface="+mn-lt"/>
                <a:cs typeface="Adobe Arabic" panose="02040503050201020203" pitchFamily="18" charset="-78"/>
              </a:rPr>
              <a:t>other</a:t>
            </a:r>
            <a:r>
              <a:rPr lang="fr-FR" altLang="fr-FR" sz="2000" dirty="0">
                <a:solidFill>
                  <a:srgbClr val="002060"/>
                </a:solidFill>
                <a:latin typeface="+mn-lt"/>
                <a:cs typeface="Adobe Arabic" panose="02040503050201020203" pitchFamily="18" charset="-78"/>
              </a:rPr>
              <a:t> </a:t>
            </a:r>
            <a:r>
              <a:rPr lang="fr-FR" altLang="fr-FR" sz="2000" dirty="0" err="1">
                <a:solidFill>
                  <a:srgbClr val="002060"/>
                </a:solidFill>
                <a:latin typeface="+mn-lt"/>
                <a:cs typeface="Adobe Arabic" panose="02040503050201020203" pitchFamily="18" charset="-78"/>
              </a:rPr>
              <a:t>renters</a:t>
            </a:r>
            <a:endParaRPr lang="fr-FR" altLang="fr-FR" sz="2000" dirty="0">
              <a:solidFill>
                <a:srgbClr val="002060"/>
              </a:solidFill>
              <a:latin typeface="+mn-lt"/>
              <a:cs typeface="Adobe Arabic" panose="02040503050201020203" pitchFamily="18" charset="-78"/>
            </a:endParaRPr>
          </a:p>
          <a:p>
            <a:pPr marL="342900" indent="-342900">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0" indent="0">
              <a:spcBef>
                <a:spcPts val="600"/>
              </a:spcBef>
            </a:pPr>
            <a:endParaRPr lang="fr-FR" altLang="fr-FR" sz="2400" dirty="0">
              <a:solidFill>
                <a:srgbClr val="002060"/>
              </a:solidFill>
              <a:latin typeface="+mn-lt"/>
              <a:cs typeface="Adobe Arabic" panose="02040503050201020203" pitchFamily="18" charset="-78"/>
            </a:endParaRPr>
          </a:p>
          <a:p>
            <a:pPr marL="342900" indent="-342900">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342900" indent="-342900">
              <a:spcBef>
                <a:spcPts val="600"/>
              </a:spcBef>
              <a:buBlip>
                <a:blip r:embed="rId4"/>
              </a:buBlip>
            </a:pPr>
            <a:r>
              <a:rPr lang="fr-FR" altLang="fr-FR" sz="2400" dirty="0">
                <a:solidFill>
                  <a:srgbClr val="002060"/>
                </a:solidFill>
                <a:latin typeface="+mn-lt"/>
                <a:cs typeface="Adobe Arabic" panose="02040503050201020203" pitchFamily="18" charset="-78"/>
              </a:rPr>
              <a:t>100LL </a:t>
            </a:r>
            <a:r>
              <a:rPr lang="fr-FR" altLang="fr-FR" sz="2400" dirty="0" err="1">
                <a:solidFill>
                  <a:srgbClr val="002060"/>
                </a:solidFill>
                <a:latin typeface="+mn-lt"/>
                <a:cs typeface="Adobe Arabic" panose="02040503050201020203" pitchFamily="18" charset="-78"/>
              </a:rPr>
              <a:t>available</a:t>
            </a:r>
            <a:r>
              <a:rPr lang="fr-FR" altLang="fr-FR" sz="2400" dirty="0">
                <a:solidFill>
                  <a:srgbClr val="002060"/>
                </a:solidFill>
                <a:latin typeface="+mn-lt"/>
                <a:cs typeface="Adobe Arabic" panose="02040503050201020203" pitchFamily="18" charset="-78"/>
              </a:rPr>
              <a:t>  : 2,30 € / l</a:t>
            </a:r>
          </a:p>
          <a:p>
            <a:pPr marL="342900" indent="-342900">
              <a:spcBef>
                <a:spcPts val="600"/>
              </a:spcBef>
              <a:buBlip>
                <a:blip r:embed="rId4"/>
              </a:buBlip>
            </a:pPr>
            <a:r>
              <a:rPr lang="fr-FR" altLang="fr-FR" sz="2400" dirty="0" err="1">
                <a:solidFill>
                  <a:srgbClr val="002060"/>
                </a:solidFill>
                <a:latin typeface="+mn-lt"/>
                <a:cs typeface="Adobe Arabic" panose="02040503050201020203" pitchFamily="18" charset="-78"/>
              </a:rPr>
              <a:t>Oil</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available</a:t>
            </a:r>
            <a:r>
              <a:rPr lang="fr-FR" altLang="fr-FR" sz="2400" dirty="0">
                <a:solidFill>
                  <a:srgbClr val="002060"/>
                </a:solidFill>
                <a:latin typeface="+mn-lt"/>
                <a:cs typeface="Adobe Arabic" panose="02040503050201020203" pitchFamily="18" charset="-78"/>
              </a:rPr>
              <a:t>: 10 €/l</a:t>
            </a:r>
          </a:p>
          <a:p>
            <a:pPr marL="19050" lvl="1" indent="0">
              <a:spcBef>
                <a:spcPts val="600"/>
              </a:spcBef>
            </a:pPr>
            <a:r>
              <a:rPr lang="en-US" sz="1600" dirty="0">
                <a:solidFill>
                  <a:srgbClr val="002060"/>
                </a:solidFill>
                <a:latin typeface="+mn-lt"/>
                <a:cs typeface="Adobe Arabic" panose="02040503050201020203" pitchFamily="18" charset="-78"/>
              </a:rPr>
              <a:t>Price depending to petrol market in 2022 </a:t>
            </a:r>
          </a:p>
          <a:p>
            <a:pPr marL="0" indent="0" eaLnBrk="1" hangingPunct="1">
              <a:spcBef>
                <a:spcPct val="30000"/>
              </a:spcBef>
            </a:pPr>
            <a:endParaRPr lang="fr-FR" altLang="fr-FR" sz="2400" dirty="0">
              <a:latin typeface="+mn-lt"/>
              <a:cs typeface="Adobe Arabic" panose="02040503050201020203" pitchFamily="18" charset="-78"/>
            </a:endParaRPr>
          </a:p>
        </p:txBody>
      </p:sp>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4727958" y="181893"/>
            <a:ext cx="4330032"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Aircraft </a:t>
            </a:r>
            <a:r>
              <a:rPr lang="fr-FR" sz="3200" dirty="0" err="1">
                <a:solidFill>
                  <a:srgbClr val="002060"/>
                </a:solidFill>
                <a:latin typeface="Arial" panose="020B0604020202020204" pitchFamily="34" charset="0"/>
                <a:cs typeface="Arial" panose="020B0604020202020204" pitchFamily="34" charset="0"/>
              </a:rPr>
              <a:t>Hire</a:t>
            </a:r>
            <a:r>
              <a:rPr lang="fr-FR" sz="3200" dirty="0">
                <a:solidFill>
                  <a:srgbClr val="002060"/>
                </a:solidFill>
                <a:latin typeface="Arial" panose="020B0604020202020204" pitchFamily="34" charset="0"/>
                <a:cs typeface="Arial" panose="020B0604020202020204" pitchFamily="34" charset="0"/>
              </a:rPr>
              <a:t> and </a:t>
            </a:r>
            <a:r>
              <a:rPr lang="fr-FR" sz="3200" dirty="0" err="1">
                <a:solidFill>
                  <a:srgbClr val="002060"/>
                </a:solidFill>
                <a:latin typeface="Arial" panose="020B0604020202020204" pitchFamily="34" charset="0"/>
                <a:cs typeface="Arial" panose="020B0604020202020204" pitchFamily="34" charset="0"/>
              </a:rPr>
              <a:t>Petrol</a:t>
            </a:r>
            <a:endParaRPr lang="fr-FR" sz="3200" dirty="0">
              <a:solidFill>
                <a:srgbClr val="002060"/>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9670DED0-F4A6-4F3D-80F5-6E15676B25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0039" y="2035491"/>
            <a:ext cx="2783837" cy="1855891"/>
          </a:xfrm>
          <a:prstGeom prst="rect">
            <a:avLst/>
          </a:prstGeom>
        </p:spPr>
      </p:pic>
      <p:pic>
        <p:nvPicPr>
          <p:cNvPr id="8" name="Image 7">
            <a:extLst>
              <a:ext uri="{FF2B5EF4-FFF2-40B4-BE49-F238E27FC236}">
                <a16:creationId xmlns:a16="http://schemas.microsoft.com/office/drawing/2014/main" id="{023B9701-FCBF-4B5F-B489-8862A481C9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90039" y="4348020"/>
            <a:ext cx="1492930" cy="2183137"/>
          </a:xfrm>
          <a:prstGeom prst="rect">
            <a:avLst/>
          </a:prstGeom>
        </p:spPr>
      </p:pic>
    </p:spTree>
    <p:extLst>
      <p:ext uri="{BB962C8B-B14F-4D97-AF65-F5344CB8AC3E}">
        <p14:creationId xmlns:p14="http://schemas.microsoft.com/office/powerpoint/2010/main" val="307718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4796888" y="181893"/>
            <a:ext cx="4192174"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Aircraft and </a:t>
            </a:r>
            <a:r>
              <a:rPr lang="fr-FR" sz="3200" dirty="0" err="1">
                <a:solidFill>
                  <a:srgbClr val="002060"/>
                </a:solidFill>
                <a:latin typeface="Arial" panose="020B0604020202020204" pitchFamily="34" charset="0"/>
                <a:cs typeface="Arial" panose="020B0604020202020204" pitchFamily="34" charset="0"/>
              </a:rPr>
              <a:t>Insurance</a:t>
            </a:r>
            <a:endParaRPr lang="fr-FR" sz="3200" dirty="0">
              <a:solidFill>
                <a:srgbClr val="002060"/>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9670DED0-F4A6-4F3D-80F5-6E15676B25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9180" y="2715113"/>
            <a:ext cx="2783837" cy="1855891"/>
          </a:xfrm>
          <a:prstGeom prst="rect">
            <a:avLst/>
          </a:prstGeom>
        </p:spPr>
      </p:pic>
      <p:sp>
        <p:nvSpPr>
          <p:cNvPr id="4" name="ZoneTexte 3">
            <a:extLst>
              <a:ext uri="{FF2B5EF4-FFF2-40B4-BE49-F238E27FC236}">
                <a16:creationId xmlns:a16="http://schemas.microsoft.com/office/drawing/2014/main" id="{75FDFA27-DD1C-F042-9326-E4432E938A18}"/>
              </a:ext>
            </a:extLst>
          </p:cNvPr>
          <p:cNvSpPr txBox="1"/>
          <p:nvPr/>
        </p:nvSpPr>
        <p:spPr>
          <a:xfrm>
            <a:off x="1299412" y="1321583"/>
            <a:ext cx="7313247" cy="5016758"/>
          </a:xfrm>
          <a:prstGeom prst="rect">
            <a:avLst/>
          </a:prstGeom>
          <a:noFill/>
        </p:spPr>
        <p:txBody>
          <a:bodyPr wrap="square" rtlCol="0">
            <a:spAutoFit/>
          </a:bodyPr>
          <a:lstStyle/>
          <a:p>
            <a:r>
              <a:rPr lang="en-US" sz="2000" b="1" dirty="0">
                <a:solidFill>
                  <a:srgbClr val="002060"/>
                </a:solidFill>
              </a:rPr>
              <a:t>Each competing aircraft </a:t>
            </a:r>
            <a:r>
              <a:rPr lang="en-US" sz="2000" dirty="0">
                <a:solidFill>
                  <a:srgbClr val="002060"/>
                </a:solidFill>
              </a:rPr>
              <a:t>must possess a Certificate of Airworthiness and must be operated in accordance with the aircraft manual.</a:t>
            </a:r>
            <a:endParaRPr lang="fr-FR" sz="2000" dirty="0">
              <a:solidFill>
                <a:srgbClr val="002060"/>
              </a:solidFill>
            </a:endParaRPr>
          </a:p>
          <a:p>
            <a:r>
              <a:rPr lang="en-US" sz="2000" dirty="0">
                <a:solidFill>
                  <a:srgbClr val="002060"/>
                </a:solidFill>
              </a:rPr>
              <a:t> </a:t>
            </a:r>
            <a:endParaRPr lang="fr-FR" sz="2000" dirty="0">
              <a:solidFill>
                <a:srgbClr val="002060"/>
              </a:solidFill>
            </a:endParaRPr>
          </a:p>
          <a:p>
            <a:r>
              <a:rPr lang="en-US" sz="2000" b="1" dirty="0">
                <a:solidFill>
                  <a:srgbClr val="002060"/>
                </a:solidFill>
              </a:rPr>
              <a:t>Each competing aircraft</a:t>
            </a:r>
            <a:r>
              <a:rPr lang="en-US" sz="2000" dirty="0">
                <a:solidFill>
                  <a:srgbClr val="002060"/>
                </a:solidFill>
              </a:rPr>
              <a:t> arriving in France must be able to present the policy with a copy in English, certified by the Insurance Company. All aircraft using the French airspace must be insured for the liability of damages caused by operation of the aircraft to third parties covering a minimum amount in SDR (Special Drawing Rights) according with the following MTOW:</a:t>
            </a:r>
            <a:endParaRPr lang="fr-FR" sz="2000" dirty="0">
              <a:solidFill>
                <a:srgbClr val="002060"/>
              </a:solidFill>
            </a:endParaRPr>
          </a:p>
          <a:p>
            <a:pPr lvl="2"/>
            <a:r>
              <a:rPr lang="en-US" sz="2000" dirty="0">
                <a:solidFill>
                  <a:srgbClr val="002060"/>
                </a:solidFill>
              </a:rPr>
              <a:t>Up to 1000 kg 1.500.000 SDR (approx. 1.800.000 €)</a:t>
            </a:r>
            <a:endParaRPr lang="fr-FR" sz="2000" dirty="0">
              <a:solidFill>
                <a:srgbClr val="002060"/>
              </a:solidFill>
            </a:endParaRPr>
          </a:p>
          <a:p>
            <a:pPr lvl="2"/>
            <a:r>
              <a:rPr lang="en-US" sz="2000" dirty="0">
                <a:solidFill>
                  <a:srgbClr val="002060"/>
                </a:solidFill>
              </a:rPr>
              <a:t>From 1000 kg to 2700 kg 3.000.000 SDR (approx. 3.600.000 €)</a:t>
            </a:r>
            <a:endParaRPr lang="fr-FR" sz="2000" dirty="0">
              <a:solidFill>
                <a:srgbClr val="002060"/>
              </a:solidFill>
            </a:endParaRPr>
          </a:p>
          <a:p>
            <a:r>
              <a:rPr lang="en-US" sz="2000" dirty="0">
                <a:solidFill>
                  <a:srgbClr val="002060"/>
                </a:solidFill>
              </a:rPr>
              <a:t>Each aircraft must have a Certificate of Insurance against Third Party Legal Liability. </a:t>
            </a:r>
            <a:endParaRPr lang="fr-FR" sz="2000" dirty="0">
              <a:solidFill>
                <a:srgbClr val="002060"/>
              </a:solidFill>
            </a:endParaRPr>
          </a:p>
          <a:p>
            <a:r>
              <a:rPr lang="en-US" sz="2000" dirty="0">
                <a:solidFill>
                  <a:srgbClr val="002060"/>
                </a:solidFill>
              </a:rPr>
              <a:t>The Insurance certificate must cover the aircraft for use in competition</a:t>
            </a:r>
            <a:r>
              <a:rPr lang="fr-FR" sz="2000" dirty="0">
                <a:solidFill>
                  <a:srgbClr val="002060"/>
                </a:solidFill>
              </a:rPr>
              <a:t> </a:t>
            </a:r>
          </a:p>
        </p:txBody>
      </p:sp>
    </p:spTree>
    <p:extLst>
      <p:ext uri="{BB962C8B-B14F-4D97-AF65-F5344CB8AC3E}">
        <p14:creationId xmlns:p14="http://schemas.microsoft.com/office/powerpoint/2010/main" val="332530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4933139" y="181893"/>
            <a:ext cx="3919664"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License and </a:t>
            </a:r>
            <a:r>
              <a:rPr lang="fr-FR" sz="3200" dirty="0" err="1">
                <a:solidFill>
                  <a:srgbClr val="002060"/>
                </a:solidFill>
                <a:latin typeface="Arial" panose="020B0604020202020204" pitchFamily="34" charset="0"/>
                <a:cs typeface="Arial" panose="020B0604020202020204" pitchFamily="34" charset="0"/>
              </a:rPr>
              <a:t>medical</a:t>
            </a:r>
            <a:endParaRPr lang="fr-FR" sz="3200" dirty="0">
              <a:solidFill>
                <a:srgbClr val="002060"/>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9670DED0-F4A6-4F3D-80F5-6E15676B25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9180" y="2715113"/>
            <a:ext cx="2783837" cy="1855891"/>
          </a:xfrm>
          <a:prstGeom prst="rect">
            <a:avLst/>
          </a:prstGeom>
        </p:spPr>
      </p:pic>
      <p:sp>
        <p:nvSpPr>
          <p:cNvPr id="4" name="ZoneTexte 3">
            <a:extLst>
              <a:ext uri="{FF2B5EF4-FFF2-40B4-BE49-F238E27FC236}">
                <a16:creationId xmlns:a16="http://schemas.microsoft.com/office/drawing/2014/main" id="{75FDFA27-DD1C-F042-9326-E4432E938A18}"/>
              </a:ext>
            </a:extLst>
          </p:cNvPr>
          <p:cNvSpPr txBox="1"/>
          <p:nvPr/>
        </p:nvSpPr>
        <p:spPr>
          <a:xfrm>
            <a:off x="1299412" y="1321583"/>
            <a:ext cx="7313247" cy="4093428"/>
          </a:xfrm>
          <a:prstGeom prst="rect">
            <a:avLst/>
          </a:prstGeom>
          <a:noFill/>
        </p:spPr>
        <p:txBody>
          <a:bodyPr wrap="square" rtlCol="0">
            <a:spAutoFit/>
          </a:bodyPr>
          <a:lstStyle/>
          <a:p>
            <a:endParaRPr lang="fr-FR" sz="2000" dirty="0"/>
          </a:p>
          <a:p>
            <a:pPr marL="342900" indent="-342900">
              <a:buFont typeface="Arial" panose="020B0604020202020204" pitchFamily="34" charset="0"/>
              <a:buChar char="•"/>
            </a:pPr>
            <a:r>
              <a:rPr lang="en-US" sz="2000" dirty="0"/>
              <a:t>The pilots must be able to document in the form of declaration of the respective countries authorities that their certificate is in accordance with ICAO Annex I. If the evidence is not sufficient, pilot training may be needed to fulfill the requirements as imposed to be flying in a French registered aircraft.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Furthermore, pilots must document a radio license with a language level of English equivalent to a minimum of grade 4 according to FCL.055.</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valid medical certificate is of course necessary.</a:t>
            </a:r>
            <a:endParaRPr lang="fr-FR" sz="2000" dirty="0"/>
          </a:p>
          <a:p>
            <a:endParaRPr lang="fr-FR" sz="2000" dirty="0">
              <a:solidFill>
                <a:srgbClr val="002060"/>
              </a:solidFill>
            </a:endParaRPr>
          </a:p>
        </p:txBody>
      </p:sp>
    </p:spTree>
    <p:extLst>
      <p:ext uri="{BB962C8B-B14F-4D97-AF65-F5344CB8AC3E}">
        <p14:creationId xmlns:p14="http://schemas.microsoft.com/office/powerpoint/2010/main" val="401922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670DED0-F4A6-4F3D-80F5-6E15676B25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3653" y="1254778"/>
            <a:ext cx="5505469" cy="3670312"/>
          </a:xfrm>
          <a:prstGeom prst="rect">
            <a:avLst/>
          </a:prstGeom>
        </p:spPr>
      </p:pic>
      <p:sp>
        <p:nvSpPr>
          <p:cNvPr id="4" name="ZoneTexte 3">
            <a:extLst>
              <a:ext uri="{FF2B5EF4-FFF2-40B4-BE49-F238E27FC236}">
                <a16:creationId xmlns:a16="http://schemas.microsoft.com/office/drawing/2014/main" id="{19C183F9-2765-5B4C-AF1E-8BC9D6C17889}"/>
              </a:ext>
            </a:extLst>
          </p:cNvPr>
          <p:cNvSpPr txBox="1"/>
          <p:nvPr/>
        </p:nvSpPr>
        <p:spPr>
          <a:xfrm>
            <a:off x="1299412" y="5249567"/>
            <a:ext cx="10649572" cy="1384995"/>
          </a:xfrm>
          <a:prstGeom prst="rect">
            <a:avLst/>
          </a:prstGeom>
          <a:noFill/>
        </p:spPr>
        <p:txBody>
          <a:bodyPr wrap="square" rtlCol="0">
            <a:spAutoFit/>
          </a:bodyPr>
          <a:lstStyle/>
          <a:p>
            <a:pPr algn="ctr"/>
            <a:r>
              <a:rPr lang="fr-FR" sz="2800" dirty="0" err="1"/>
              <a:t>We</a:t>
            </a:r>
            <a:r>
              <a:rPr lang="fr-FR" sz="2800" dirty="0"/>
              <a:t> </a:t>
            </a:r>
            <a:r>
              <a:rPr lang="fr-FR" sz="2800" dirty="0" err="1"/>
              <a:t>sincerely</a:t>
            </a:r>
            <a:r>
              <a:rPr lang="fr-FR" sz="2800" dirty="0"/>
              <a:t> </a:t>
            </a:r>
            <a:r>
              <a:rPr lang="fr-FR" sz="2800" dirty="0" err="1"/>
              <a:t>hope</a:t>
            </a:r>
            <a:r>
              <a:rPr lang="fr-FR" sz="2800" dirty="0"/>
              <a:t> </a:t>
            </a:r>
            <a:r>
              <a:rPr lang="fr-FR" sz="2800" dirty="0" err="1"/>
              <a:t>that</a:t>
            </a:r>
            <a:r>
              <a:rPr lang="fr-FR" sz="2800" dirty="0"/>
              <a:t> </a:t>
            </a:r>
            <a:r>
              <a:rPr lang="fr-FR" sz="2800" dirty="0" err="1"/>
              <a:t>this</a:t>
            </a:r>
            <a:r>
              <a:rPr lang="fr-FR" sz="2800" dirty="0"/>
              <a:t> </a:t>
            </a:r>
            <a:r>
              <a:rPr lang="fr-FR" sz="2800" dirty="0" err="1"/>
              <a:t>championship</a:t>
            </a:r>
            <a:r>
              <a:rPr lang="fr-FR" sz="2800" dirty="0"/>
              <a:t> </a:t>
            </a:r>
            <a:r>
              <a:rPr lang="fr-FR" sz="2800" dirty="0" err="1"/>
              <a:t>can</a:t>
            </a:r>
            <a:r>
              <a:rPr lang="fr-FR" sz="2800" dirty="0"/>
              <a:t> </a:t>
            </a:r>
            <a:r>
              <a:rPr lang="fr-FR" sz="2800" dirty="0" err="1"/>
              <a:t>be</a:t>
            </a:r>
            <a:r>
              <a:rPr lang="fr-FR" sz="2800" dirty="0"/>
              <a:t> </a:t>
            </a:r>
            <a:r>
              <a:rPr lang="fr-FR" sz="2800" dirty="0" err="1"/>
              <a:t>held</a:t>
            </a:r>
            <a:r>
              <a:rPr lang="fr-FR" sz="2800" dirty="0"/>
              <a:t> </a:t>
            </a:r>
            <a:r>
              <a:rPr lang="fr-FR" sz="2800" dirty="0" err="1"/>
              <a:t>despite</a:t>
            </a:r>
            <a:r>
              <a:rPr lang="fr-FR" sz="2800" dirty="0"/>
              <a:t> the </a:t>
            </a:r>
            <a:r>
              <a:rPr lang="fr-FR" sz="2800" dirty="0" err="1"/>
              <a:t>current</a:t>
            </a:r>
            <a:r>
              <a:rPr lang="fr-FR" sz="2800" dirty="0"/>
              <a:t> </a:t>
            </a:r>
            <a:r>
              <a:rPr lang="fr-FR" sz="2800" dirty="0" err="1"/>
              <a:t>epidemic</a:t>
            </a:r>
            <a:r>
              <a:rPr lang="fr-FR" sz="2800" dirty="0"/>
              <a:t> and </a:t>
            </a:r>
            <a:r>
              <a:rPr lang="fr-FR" sz="2800" dirty="0" err="1"/>
              <a:t>we</a:t>
            </a:r>
            <a:r>
              <a:rPr lang="fr-FR" sz="2800" dirty="0"/>
              <a:t> are in a </a:t>
            </a:r>
            <a:r>
              <a:rPr lang="fr-FR" sz="2800" dirty="0" err="1"/>
              <a:t>hurry</a:t>
            </a:r>
            <a:r>
              <a:rPr lang="fr-FR" sz="2800" dirty="0"/>
              <a:t> to </a:t>
            </a:r>
            <a:r>
              <a:rPr lang="fr-FR" sz="2800" dirty="0" err="1"/>
              <a:t>welcome</a:t>
            </a:r>
            <a:r>
              <a:rPr lang="fr-FR" sz="2800" dirty="0"/>
              <a:t> </a:t>
            </a:r>
            <a:r>
              <a:rPr lang="fr-FR" sz="2800" dirty="0" err="1"/>
              <a:t>you</a:t>
            </a:r>
            <a:r>
              <a:rPr lang="fr-FR" sz="2800" dirty="0"/>
              <a:t> to </a:t>
            </a:r>
            <a:r>
              <a:rPr lang="fr-FR" sz="2800" dirty="0" err="1"/>
              <a:t>this</a:t>
            </a:r>
            <a:r>
              <a:rPr lang="fr-FR" sz="2800" dirty="0"/>
              <a:t> </a:t>
            </a:r>
            <a:r>
              <a:rPr lang="fr-FR" sz="2800" dirty="0" err="1"/>
              <a:t>beautiful</a:t>
            </a:r>
            <a:r>
              <a:rPr lang="fr-FR" sz="2800" dirty="0"/>
              <a:t> </a:t>
            </a:r>
            <a:r>
              <a:rPr lang="fr-FR" sz="2800" dirty="0" err="1"/>
              <a:t>region</a:t>
            </a:r>
            <a:endParaRPr lang="fr-FR" sz="2800" dirty="0"/>
          </a:p>
        </p:txBody>
      </p:sp>
      <p:sp>
        <p:nvSpPr>
          <p:cNvPr id="9" name="ZoneTexte 8">
            <a:extLst>
              <a:ext uri="{FF2B5EF4-FFF2-40B4-BE49-F238E27FC236}">
                <a16:creationId xmlns:a16="http://schemas.microsoft.com/office/drawing/2014/main" id="{E98BF3D2-A804-A14C-A5CB-82A4EB64B53A}"/>
              </a:ext>
            </a:extLst>
          </p:cNvPr>
          <p:cNvSpPr txBox="1"/>
          <p:nvPr/>
        </p:nvSpPr>
        <p:spPr>
          <a:xfrm>
            <a:off x="10039385" y="2905268"/>
            <a:ext cx="1909599" cy="369332"/>
          </a:xfrm>
          <a:prstGeom prst="rect">
            <a:avLst/>
          </a:prstGeom>
          <a:noFill/>
        </p:spPr>
        <p:txBody>
          <a:bodyPr wrap="square" rtlCol="0">
            <a:spAutoFit/>
          </a:bodyPr>
          <a:lstStyle/>
          <a:p>
            <a:r>
              <a:rPr lang="fr-FR" dirty="0">
                <a:hlinkClick r:id="rId6"/>
              </a:rPr>
              <a:t>Albi 2022</a:t>
            </a:r>
            <a:endParaRPr lang="fr-FR" dirty="0"/>
          </a:p>
        </p:txBody>
      </p:sp>
    </p:spTree>
    <p:extLst>
      <p:ext uri="{BB962C8B-B14F-4D97-AF65-F5344CB8AC3E}">
        <p14:creationId xmlns:p14="http://schemas.microsoft.com/office/powerpoint/2010/main" val="185902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sp>
        <p:nvSpPr>
          <p:cNvPr id="11" name="Text Box 3"/>
          <p:cNvSpPr txBox="1">
            <a:spLocks noChangeArrowheads="1"/>
          </p:cNvSpPr>
          <p:nvPr/>
        </p:nvSpPr>
        <p:spPr bwMode="auto">
          <a:xfrm>
            <a:off x="1541205" y="2904709"/>
            <a:ext cx="10385179" cy="49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ts val="600"/>
              </a:spcBef>
              <a:buBlip>
                <a:blip r:embed="rId4"/>
              </a:buBlip>
            </a:pPr>
            <a:r>
              <a:rPr lang="fr-FR" altLang="fr-FR" sz="2400" dirty="0" err="1">
                <a:solidFill>
                  <a:srgbClr val="002060"/>
                </a:solidFill>
                <a:latin typeface="+mn-lt"/>
                <a:cs typeface="Adobe Arabic" panose="02040503050201020203" pitchFamily="18" charset="-78"/>
              </a:rPr>
              <a:t>Adress</a:t>
            </a:r>
            <a:r>
              <a:rPr lang="fr-FR" altLang="fr-FR" sz="2400" dirty="0">
                <a:solidFill>
                  <a:srgbClr val="002060"/>
                </a:solidFill>
                <a:latin typeface="+mn-lt"/>
                <a:cs typeface="Adobe Arabic" panose="02040503050201020203" pitchFamily="18" charset="-78"/>
              </a:rPr>
              <a:t> : 155 avenue Wagram</a:t>
            </a:r>
          </a:p>
          <a:p>
            <a:pPr marL="342900" indent="-342900" eaLnBrk="1" hangingPunct="1">
              <a:spcBef>
                <a:spcPts val="600"/>
              </a:spcBef>
              <a:buBlip>
                <a:blip r:embed="rId4"/>
              </a:buBlip>
            </a:pPr>
            <a:r>
              <a:rPr lang="fr-FR" altLang="fr-FR" sz="2400" dirty="0">
                <a:solidFill>
                  <a:srgbClr val="002060"/>
                </a:solidFill>
                <a:latin typeface="+mn-lt"/>
                <a:cs typeface="Adobe Arabic" panose="02040503050201020203" pitchFamily="18" charset="-78"/>
              </a:rPr>
              <a:t>75017 Paris</a:t>
            </a:r>
          </a:p>
          <a:p>
            <a:pPr marL="342900" indent="-342900">
              <a:spcBef>
                <a:spcPts val="600"/>
              </a:spcBef>
              <a:buBlip>
                <a:blip r:embed="rId4"/>
              </a:buBlip>
            </a:pPr>
            <a:r>
              <a:rPr lang="fr-FR" altLang="fr-FR" sz="2400" dirty="0">
                <a:solidFill>
                  <a:srgbClr val="002060"/>
                </a:solidFill>
                <a:latin typeface="+mn-lt"/>
                <a:cs typeface="Adobe Arabic" panose="02040503050201020203" pitchFamily="18" charset="-78"/>
              </a:rPr>
              <a:t>Phone </a:t>
            </a:r>
            <a:r>
              <a:rPr lang="fr-FR" altLang="fr-FR" sz="2400" dirty="0" err="1">
                <a:solidFill>
                  <a:srgbClr val="002060"/>
                </a:solidFill>
                <a:latin typeface="+mn-lt"/>
                <a:cs typeface="Adobe Arabic" panose="02040503050201020203" pitchFamily="18" charset="-78"/>
              </a:rPr>
              <a:t>number</a:t>
            </a:r>
            <a:r>
              <a:rPr lang="fr-FR" altLang="fr-FR" sz="2400" dirty="0">
                <a:solidFill>
                  <a:srgbClr val="002060"/>
                </a:solidFill>
                <a:latin typeface="+mn-lt"/>
                <a:cs typeface="Adobe Arabic" panose="02040503050201020203" pitchFamily="18" charset="-78"/>
              </a:rPr>
              <a:t> : </a:t>
            </a:r>
            <a:r>
              <a:rPr lang="fr-FR" b="1" dirty="0"/>
              <a:t> +33 1 44 29 92 00</a:t>
            </a:r>
          </a:p>
          <a:p>
            <a:pPr marL="342900" indent="-342900">
              <a:spcBef>
                <a:spcPts val="600"/>
              </a:spcBef>
              <a:buBlip>
                <a:blip r:embed="rId4"/>
              </a:buBlip>
            </a:pPr>
            <a:r>
              <a:rPr lang="fr-FR" altLang="fr-FR" sz="2400" dirty="0">
                <a:solidFill>
                  <a:srgbClr val="002060"/>
                </a:solidFill>
                <a:latin typeface="+mn-lt"/>
                <a:cs typeface="Adobe Arabic" panose="02040503050201020203" pitchFamily="18" charset="-78"/>
              </a:rPr>
              <a:t>Fax : </a:t>
            </a:r>
            <a:r>
              <a:rPr lang="fr-FR" b="1" dirty="0"/>
              <a:t>+33 1 44 29 92 01</a:t>
            </a:r>
            <a:endParaRPr lang="fr-FR" altLang="fr-FR" sz="2400" dirty="0">
              <a:solidFill>
                <a:srgbClr val="002060"/>
              </a:solidFill>
              <a:latin typeface="+mn-lt"/>
              <a:cs typeface="Adobe Arabic" panose="02040503050201020203" pitchFamily="18" charset="-78"/>
            </a:endParaRPr>
          </a:p>
          <a:p>
            <a:pPr marL="342900" indent="-342900" eaLnBrk="1" hangingPunct="1">
              <a:spcBef>
                <a:spcPts val="600"/>
              </a:spcBef>
              <a:buBlip>
                <a:blip r:embed="rId4"/>
              </a:buBlip>
            </a:pPr>
            <a:r>
              <a:rPr lang="fr-FR" altLang="fr-FR" sz="2400" dirty="0">
                <a:solidFill>
                  <a:srgbClr val="002060"/>
                </a:solidFill>
                <a:latin typeface="+mn-lt"/>
                <a:cs typeface="Adobe Arabic" panose="02040503050201020203" pitchFamily="18" charset="-78"/>
              </a:rPr>
              <a:t>Email </a:t>
            </a:r>
            <a:r>
              <a:rPr lang="fr-FR" altLang="fr-FR" sz="2400" dirty="0">
                <a:solidFill>
                  <a:srgbClr val="002060"/>
                </a:solidFill>
                <a:latin typeface="+mn-lt"/>
                <a:cs typeface="Adobe Arabic" panose="02040503050201020203" pitchFamily="18" charset="-78"/>
                <a:hlinkClick r:id="rId5"/>
              </a:rPr>
              <a:t>contact-aero.fr</a:t>
            </a:r>
            <a:r>
              <a:rPr lang="fr-FR" altLang="fr-FR" sz="2400" dirty="0">
                <a:solidFill>
                  <a:srgbClr val="002060"/>
                </a:solidFill>
                <a:latin typeface="+mn-lt"/>
                <a:cs typeface="Adobe Arabic" panose="02040503050201020203" pitchFamily="18" charset="-78"/>
              </a:rPr>
              <a:t> ou  </a:t>
            </a:r>
            <a:r>
              <a:rPr lang="fr-FR" altLang="fr-FR" sz="2400" dirty="0">
                <a:solidFill>
                  <a:srgbClr val="002060"/>
                </a:solidFill>
                <a:latin typeface="+mn-lt"/>
                <a:cs typeface="Adobe Arabic" panose="02040503050201020203" pitchFamily="18" charset="-78"/>
                <a:hlinkClick r:id="rId6"/>
              </a:rPr>
              <a:t>dtn@ff-aero.fr</a:t>
            </a:r>
            <a:endParaRPr lang="fr-FR" altLang="fr-FR" sz="2400" dirty="0">
              <a:solidFill>
                <a:srgbClr val="002060"/>
              </a:solidFill>
              <a:latin typeface="+mn-lt"/>
              <a:cs typeface="Adobe Arabic" panose="02040503050201020203" pitchFamily="18" charset="-78"/>
            </a:endParaRPr>
          </a:p>
          <a:p>
            <a:pPr marL="342900" indent="-342900" eaLnBrk="1" hangingPunct="1">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342900" indent="-342900" eaLnBrk="1" hangingPunct="1">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342900" indent="-342900" eaLnBrk="1" hangingPunct="1">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762000" lvl="2" indent="-342900">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762000" lvl="2" indent="-342900">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0" indent="0" eaLnBrk="1" hangingPunct="1">
              <a:spcBef>
                <a:spcPct val="30000"/>
              </a:spcBef>
            </a:pPr>
            <a:endParaRPr lang="fr-FR" altLang="fr-FR" sz="2400" dirty="0">
              <a:latin typeface="+mn-lt"/>
              <a:cs typeface="Adobe Arabic" panose="02040503050201020203" pitchFamily="18" charset="-78"/>
            </a:endParaRPr>
          </a:p>
        </p:txBody>
      </p:sp>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B0622885-E758-4EDD-AD5B-55D3E7D4BEF6}"/>
              </a:ext>
            </a:extLst>
          </p:cNvPr>
          <p:cNvSpPr txBox="1"/>
          <p:nvPr/>
        </p:nvSpPr>
        <p:spPr>
          <a:xfrm>
            <a:off x="3994457" y="40366"/>
            <a:ext cx="8011613" cy="584775"/>
          </a:xfrm>
          <a:prstGeom prst="rect">
            <a:avLst/>
          </a:prstGeom>
          <a:noFill/>
        </p:spPr>
        <p:txBody>
          <a:bodyPr wrap="square" rtlCol="0">
            <a:spAutoFit/>
          </a:bodyPr>
          <a:lstStyle/>
          <a:p>
            <a:pPr algn="ctr"/>
            <a:r>
              <a:rPr lang="fr-FR" sz="3200" dirty="0">
                <a:solidFill>
                  <a:srgbClr val="002060"/>
                </a:solidFill>
                <a:latin typeface="Arial" panose="020B0604020202020204" pitchFamily="34" charset="0"/>
                <a:cs typeface="Arial" panose="020B0604020202020204" pitchFamily="34" charset="0"/>
              </a:rPr>
              <a:t>Contacts</a:t>
            </a:r>
          </a:p>
        </p:txBody>
      </p:sp>
      <p:pic>
        <p:nvPicPr>
          <p:cNvPr id="5" name="Image 4">
            <a:extLst>
              <a:ext uri="{FF2B5EF4-FFF2-40B4-BE49-F238E27FC236}">
                <a16:creationId xmlns:a16="http://schemas.microsoft.com/office/drawing/2014/main" id="{C238BA02-B810-40AA-BFE9-4D9167A980E1}"/>
              </a:ext>
            </a:extLst>
          </p:cNvPr>
          <p:cNvPicPr>
            <a:picLocks noChangeAspect="1"/>
          </p:cNvPicPr>
          <p:nvPr/>
        </p:nvPicPr>
        <p:blipFill>
          <a:blip r:embed="rId8"/>
          <a:stretch>
            <a:fillRect/>
          </a:stretch>
        </p:blipFill>
        <p:spPr>
          <a:xfrm>
            <a:off x="8067374" y="2904709"/>
            <a:ext cx="2714625" cy="2105025"/>
          </a:xfrm>
          <a:prstGeom prst="rect">
            <a:avLst/>
          </a:prstGeom>
        </p:spPr>
      </p:pic>
    </p:spTree>
    <p:extLst>
      <p:ext uri="{BB962C8B-B14F-4D97-AF65-F5344CB8AC3E}">
        <p14:creationId xmlns:p14="http://schemas.microsoft.com/office/powerpoint/2010/main" val="211880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sp>
        <p:nvSpPr>
          <p:cNvPr id="11" name="Text Box 3"/>
          <p:cNvSpPr txBox="1">
            <a:spLocks noChangeArrowheads="1"/>
          </p:cNvSpPr>
          <p:nvPr/>
        </p:nvSpPr>
        <p:spPr bwMode="auto">
          <a:xfrm>
            <a:off x="1590178" y="1418411"/>
            <a:ext cx="10385179"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ts val="600"/>
              </a:spcBef>
              <a:buBlip>
                <a:blip r:embed="rId4"/>
              </a:buBlip>
            </a:pPr>
            <a:r>
              <a:rPr lang="fr-FR" altLang="fr-FR" sz="2400" dirty="0">
                <a:solidFill>
                  <a:srgbClr val="002060"/>
                </a:solidFill>
                <a:latin typeface="+mn-lt"/>
                <a:cs typeface="Adobe Arabic" panose="02040503050201020203" pitchFamily="18" charset="-78"/>
              </a:rPr>
              <a:t>ERFC in </a:t>
            </a:r>
            <a:r>
              <a:rPr lang="fr-FR" altLang="fr-FR" sz="2400" dirty="0">
                <a:solidFill>
                  <a:srgbClr val="FF0000"/>
                </a:solidFill>
                <a:latin typeface="+mn-lt"/>
                <a:cs typeface="Adobe Arabic" panose="02040503050201020203" pitchFamily="18" charset="-78"/>
              </a:rPr>
              <a:t>Nancy in 1997</a:t>
            </a:r>
          </a:p>
          <a:p>
            <a:pPr marL="0" indent="0">
              <a:spcBef>
                <a:spcPts val="600"/>
              </a:spcBef>
            </a:pPr>
            <a:endParaRPr lang="fr-FR" altLang="fr-FR" sz="2400" dirty="0">
              <a:solidFill>
                <a:srgbClr val="FF0000"/>
              </a:solidFill>
              <a:latin typeface="+mn-lt"/>
              <a:cs typeface="Adobe Arabic" panose="02040503050201020203" pitchFamily="18" charset="-78"/>
            </a:endParaRPr>
          </a:p>
          <a:p>
            <a:pPr marL="342900" indent="-342900" eaLnBrk="1" hangingPunct="1">
              <a:spcBef>
                <a:spcPts val="600"/>
              </a:spcBef>
              <a:buBlip>
                <a:blip r:embed="rId4"/>
              </a:buBlip>
            </a:pPr>
            <a:r>
              <a:rPr lang="fr-FR" altLang="fr-FR" sz="2400" dirty="0">
                <a:solidFill>
                  <a:srgbClr val="002060"/>
                </a:solidFill>
                <a:latin typeface="+mn-lt"/>
                <a:cs typeface="Adobe Arabic" panose="02040503050201020203" pitchFamily="18" charset="-78"/>
              </a:rPr>
              <a:t>WPFC and WRFC in </a:t>
            </a:r>
            <a:r>
              <a:rPr lang="fr-FR" altLang="fr-FR" sz="2400" dirty="0">
                <a:solidFill>
                  <a:srgbClr val="FF0000"/>
                </a:solidFill>
                <a:latin typeface="+mn-lt"/>
                <a:cs typeface="Adobe Arabic" panose="02040503050201020203" pitchFamily="18" charset="-78"/>
              </a:rPr>
              <a:t>Troyes in 2006</a:t>
            </a:r>
          </a:p>
          <a:p>
            <a:pPr marL="0" indent="0" eaLnBrk="1" hangingPunct="1">
              <a:spcBef>
                <a:spcPts val="600"/>
              </a:spcBef>
            </a:pPr>
            <a:endParaRPr lang="fr-FR" altLang="fr-FR" sz="2400" dirty="0">
              <a:solidFill>
                <a:srgbClr val="FF0000"/>
              </a:solidFill>
              <a:latin typeface="+mn-lt"/>
              <a:cs typeface="Adobe Arabic" panose="02040503050201020203" pitchFamily="18" charset="-78"/>
            </a:endParaRPr>
          </a:p>
          <a:p>
            <a:pPr marL="342900" indent="-342900" eaLnBrk="1" hangingPunct="1">
              <a:spcBef>
                <a:spcPts val="600"/>
              </a:spcBef>
              <a:buBlip>
                <a:blip r:embed="rId4"/>
              </a:buBlip>
            </a:pPr>
            <a:r>
              <a:rPr lang="fr-FR" altLang="fr-FR" sz="2400" dirty="0">
                <a:solidFill>
                  <a:srgbClr val="002060"/>
                </a:solidFill>
                <a:latin typeface="+mn-lt"/>
                <a:cs typeface="Adobe Arabic" panose="02040503050201020203" pitchFamily="18" charset="-78"/>
              </a:rPr>
              <a:t>WAC World </a:t>
            </a:r>
            <a:r>
              <a:rPr lang="fr-FR" altLang="fr-FR" sz="2400" dirty="0" err="1">
                <a:solidFill>
                  <a:srgbClr val="002060"/>
                </a:solidFill>
                <a:latin typeface="+mn-lt"/>
                <a:cs typeface="Adobe Arabic" panose="02040503050201020203" pitchFamily="18" charset="-78"/>
              </a:rPr>
              <a:t>aerobatic</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championship</a:t>
            </a:r>
            <a:r>
              <a:rPr lang="fr-FR" altLang="fr-FR" sz="2400" dirty="0">
                <a:solidFill>
                  <a:srgbClr val="002060"/>
                </a:solidFill>
                <a:latin typeface="+mn-lt"/>
                <a:cs typeface="Adobe Arabic" panose="02040503050201020203" pitchFamily="18" charset="-78"/>
              </a:rPr>
              <a:t> in 2015 and in 2019 in Châteauroux </a:t>
            </a:r>
            <a:r>
              <a:rPr lang="fr-FR" altLang="fr-FR" sz="2400" dirty="0" err="1">
                <a:solidFill>
                  <a:srgbClr val="002060"/>
                </a:solidFill>
                <a:latin typeface="+mn-lt"/>
                <a:cs typeface="Adobe Arabic" panose="02040503050201020203" pitchFamily="18" charset="-78"/>
              </a:rPr>
              <a:t>with</a:t>
            </a:r>
            <a:r>
              <a:rPr lang="fr-FR" altLang="fr-FR" sz="2400" dirty="0">
                <a:solidFill>
                  <a:srgbClr val="002060"/>
                </a:solidFill>
                <a:latin typeface="+mn-lt"/>
                <a:cs typeface="Adobe Arabic" panose="02040503050201020203" pitchFamily="18" charset="-78"/>
              </a:rPr>
              <a:t> more </a:t>
            </a:r>
            <a:r>
              <a:rPr lang="fr-FR" altLang="fr-FR" sz="2400" dirty="0" err="1">
                <a:solidFill>
                  <a:srgbClr val="002060"/>
                </a:solidFill>
                <a:latin typeface="+mn-lt"/>
                <a:cs typeface="Adobe Arabic" panose="02040503050201020203" pitchFamily="18" charset="-78"/>
              </a:rPr>
              <a:t>than</a:t>
            </a:r>
            <a:r>
              <a:rPr lang="fr-FR" altLang="fr-FR" sz="2400" dirty="0">
                <a:solidFill>
                  <a:srgbClr val="002060"/>
                </a:solidFill>
                <a:latin typeface="+mn-lt"/>
                <a:cs typeface="Adobe Arabic" panose="02040503050201020203" pitchFamily="18" charset="-78"/>
              </a:rPr>
              <a:t> 150, 000 </a:t>
            </a:r>
            <a:r>
              <a:rPr lang="fr-FR" altLang="fr-FR" sz="2400" dirty="0" err="1">
                <a:solidFill>
                  <a:srgbClr val="002060"/>
                </a:solidFill>
                <a:latin typeface="+mn-lt"/>
                <a:cs typeface="Adobe Arabic" panose="02040503050201020203" pitchFamily="18" charset="-78"/>
              </a:rPr>
              <a:t>spectators</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present</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during</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ten</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days</a:t>
            </a:r>
            <a:endParaRPr lang="fr-FR" altLang="fr-FR" sz="2400" dirty="0">
              <a:solidFill>
                <a:srgbClr val="002060"/>
              </a:solidFill>
              <a:latin typeface="+mn-lt"/>
              <a:cs typeface="Adobe Arabic" panose="02040503050201020203" pitchFamily="18" charset="-78"/>
            </a:endParaRPr>
          </a:p>
          <a:p>
            <a:pPr marL="342900" indent="-342900" eaLnBrk="1" hangingPunct="1">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342900" indent="-342900" eaLnBrk="1" hangingPunct="1">
              <a:spcBef>
                <a:spcPts val="600"/>
              </a:spcBef>
              <a:buBlip>
                <a:blip r:embed="rId4"/>
              </a:buBlip>
            </a:pPr>
            <a:r>
              <a:rPr lang="fr-FR" altLang="fr-FR" sz="2400" dirty="0">
                <a:solidFill>
                  <a:srgbClr val="002060"/>
                </a:solidFill>
                <a:latin typeface="+mn-lt"/>
                <a:cs typeface="Adobe Arabic" panose="02040503050201020203" pitchFamily="18" charset="-78"/>
              </a:rPr>
              <a:t>10 </a:t>
            </a:r>
            <a:r>
              <a:rPr lang="fr-FR" altLang="fr-FR" sz="2400" dirty="0" err="1">
                <a:solidFill>
                  <a:srgbClr val="002060"/>
                </a:solidFill>
                <a:latin typeface="+mn-lt"/>
                <a:cs typeface="Adobe Arabic" panose="02040503050201020203" pitchFamily="18" charset="-78"/>
              </a:rPr>
              <a:t>Rally</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Flying</a:t>
            </a:r>
            <a:r>
              <a:rPr lang="fr-FR" altLang="fr-FR" sz="2400" dirty="0">
                <a:solidFill>
                  <a:srgbClr val="002060"/>
                </a:solidFill>
                <a:latin typeface="+mn-lt"/>
                <a:cs typeface="Adobe Arabic" panose="02040503050201020203" pitchFamily="18" charset="-78"/>
              </a:rPr>
              <a:t> and </a:t>
            </a:r>
            <a:r>
              <a:rPr lang="fr-FR" altLang="fr-FR" sz="2400" dirty="0" err="1">
                <a:solidFill>
                  <a:srgbClr val="002060"/>
                </a:solidFill>
                <a:latin typeface="+mn-lt"/>
                <a:cs typeface="Adobe Arabic" panose="02040503050201020203" pitchFamily="18" charset="-78"/>
              </a:rPr>
              <a:t>Precision</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Flying</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championships</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organised</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each</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year</a:t>
            </a:r>
            <a:r>
              <a:rPr lang="fr-FR" altLang="fr-FR" sz="2400" dirty="0">
                <a:solidFill>
                  <a:srgbClr val="002060"/>
                </a:solidFill>
                <a:latin typeface="+mn-lt"/>
                <a:cs typeface="Adobe Arabic" panose="02040503050201020203" pitchFamily="18" charset="-78"/>
              </a:rPr>
              <a:t> in France </a:t>
            </a:r>
            <a:r>
              <a:rPr lang="fr-FR" altLang="fr-FR" sz="2400" dirty="0" err="1">
                <a:solidFill>
                  <a:srgbClr val="002060"/>
                </a:solidFill>
                <a:latin typeface="+mn-lt"/>
                <a:cs typeface="Adobe Arabic" panose="02040503050201020203" pitchFamily="18" charset="-78"/>
              </a:rPr>
              <a:t>since</a:t>
            </a:r>
            <a:r>
              <a:rPr lang="fr-FR" altLang="fr-FR" sz="2400" dirty="0">
                <a:solidFill>
                  <a:srgbClr val="002060"/>
                </a:solidFill>
                <a:latin typeface="+mn-lt"/>
                <a:cs typeface="Adobe Arabic" panose="02040503050201020203" pitchFamily="18" charset="-78"/>
              </a:rPr>
              <a:t> 1992</a:t>
            </a:r>
          </a:p>
          <a:p>
            <a:pPr marL="419100" lvl="2" indent="0">
              <a:spcBef>
                <a:spcPts val="600"/>
              </a:spcBef>
            </a:pPr>
            <a:endParaRPr lang="fr-FR" altLang="fr-FR" sz="2400" dirty="0">
              <a:solidFill>
                <a:srgbClr val="002060"/>
              </a:solidFill>
              <a:latin typeface="+mn-lt"/>
              <a:cs typeface="Adobe Arabic" panose="02040503050201020203" pitchFamily="18" charset="-78"/>
            </a:endParaRPr>
          </a:p>
          <a:p>
            <a:pPr marL="361950" lvl="1" indent="-342900">
              <a:spcBef>
                <a:spcPts val="600"/>
              </a:spcBef>
              <a:buBlip>
                <a:blip r:embed="rId4"/>
              </a:buBlip>
            </a:pPr>
            <a:r>
              <a:rPr lang="fr-FR" altLang="fr-FR" sz="2400" dirty="0" err="1">
                <a:solidFill>
                  <a:srgbClr val="002060"/>
                </a:solidFill>
                <a:latin typeface="+mn-lt"/>
                <a:cs typeface="Adobe Arabic" panose="02040503050201020203" pitchFamily="18" charset="-78"/>
              </a:rPr>
              <a:t>Many</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experienced</a:t>
            </a:r>
            <a:r>
              <a:rPr lang="fr-FR" altLang="fr-FR" sz="2400" dirty="0">
                <a:solidFill>
                  <a:srgbClr val="002060"/>
                </a:solidFill>
                <a:latin typeface="+mn-lt"/>
                <a:cs typeface="Adobe Arabic" panose="02040503050201020203" pitchFamily="18" charset="-78"/>
              </a:rPr>
              <a:t> people to drive the organisation</a:t>
            </a:r>
          </a:p>
        </p:txBody>
      </p:sp>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FE7CAC4-2FEA-4EFF-BA9B-54E7383E7414}"/>
              </a:ext>
            </a:extLst>
          </p:cNvPr>
          <p:cNvSpPr/>
          <p:nvPr/>
        </p:nvSpPr>
        <p:spPr>
          <a:xfrm>
            <a:off x="4842553" y="181893"/>
            <a:ext cx="4100803" cy="584775"/>
          </a:xfrm>
          <a:prstGeom prst="rect">
            <a:avLst/>
          </a:prstGeom>
        </p:spPr>
        <p:txBody>
          <a:bodyPr wrap="none">
            <a:spAutoFit/>
          </a:bodyPr>
          <a:lstStyle/>
          <a:p>
            <a:pPr lvl="0" algn="ctr"/>
            <a:r>
              <a:rPr lang="fr-FR" sz="3200" dirty="0" err="1">
                <a:solidFill>
                  <a:srgbClr val="002060"/>
                </a:solidFill>
                <a:latin typeface="Arial" panose="020B0604020202020204" pitchFamily="34" charset="0"/>
                <a:cs typeface="Arial" panose="020B0604020202020204" pitchFamily="34" charset="0"/>
              </a:rPr>
              <a:t>Organisor</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experience</a:t>
            </a:r>
            <a:endParaRPr lang="fr-FR"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81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sp>
        <p:nvSpPr>
          <p:cNvPr id="11" name="Text Box 3"/>
          <p:cNvSpPr txBox="1">
            <a:spLocks noChangeArrowheads="1"/>
          </p:cNvSpPr>
          <p:nvPr/>
        </p:nvSpPr>
        <p:spPr bwMode="auto">
          <a:xfrm>
            <a:off x="1525997" y="1493160"/>
            <a:ext cx="6596116" cy="589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61950" lvl="1" indent="-342900">
              <a:spcBef>
                <a:spcPts val="600"/>
              </a:spcBef>
              <a:buBlip>
                <a:blip r:embed="rId4"/>
              </a:buBlip>
            </a:pPr>
            <a:r>
              <a:rPr lang="fr-FR" altLang="fr-FR" sz="2400" dirty="0" err="1">
                <a:solidFill>
                  <a:srgbClr val="002060"/>
                </a:solidFill>
                <a:latin typeface="+mn-lt"/>
                <a:cs typeface="Adobe Arabic" panose="02040503050201020203" pitchFamily="18" charset="-78"/>
              </a:rPr>
              <a:t>Competition</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director</a:t>
            </a:r>
            <a:r>
              <a:rPr lang="fr-FR" altLang="fr-FR" sz="2400" dirty="0">
                <a:solidFill>
                  <a:srgbClr val="002060"/>
                </a:solidFill>
                <a:latin typeface="+mn-lt"/>
                <a:cs typeface="Adobe Arabic" panose="02040503050201020203" pitchFamily="18" charset="-78"/>
              </a:rPr>
              <a:t>: </a:t>
            </a:r>
            <a:r>
              <a:rPr lang="fr-FR" altLang="fr-FR" sz="2400" dirty="0">
                <a:solidFill>
                  <a:srgbClr val="FF0000"/>
                </a:solidFill>
                <a:latin typeface="+mn-lt"/>
                <a:cs typeface="Adobe Arabic" panose="02040503050201020203" pitchFamily="18" charset="-78"/>
              </a:rPr>
              <a:t>Philippe Muller </a:t>
            </a:r>
            <a:r>
              <a:rPr lang="en-US" sz="2400" dirty="0">
                <a:solidFill>
                  <a:srgbClr val="002060"/>
                </a:solidFill>
                <a:latin typeface="+mn-lt"/>
                <a:cs typeface="Adobe Arabic" panose="02040503050201020203" pitchFamily="18" charset="-78"/>
              </a:rPr>
              <a:t>GAC delegate and international competitor in rally between 1999 and 2010. National competitor in precision flying 1998 to 2015. Then competition director of the French national championship since 2016. </a:t>
            </a:r>
            <a:r>
              <a:rPr lang="en-US" sz="1600" dirty="0">
                <a:solidFill>
                  <a:srgbClr val="002060"/>
                </a:solidFill>
                <a:latin typeface="+mn-lt"/>
                <a:cs typeface="Adobe Arabic" panose="02040503050201020203" pitchFamily="18" charset="-78"/>
              </a:rPr>
              <a:t>(address: 4 chemin des folies 57130 JUSSY - France)</a:t>
            </a:r>
            <a:endParaRPr lang="fr-FR" altLang="fr-FR" sz="1600" dirty="0">
              <a:solidFill>
                <a:srgbClr val="002060"/>
              </a:solidFill>
              <a:latin typeface="+mn-lt"/>
              <a:cs typeface="Adobe Arabic" panose="02040503050201020203" pitchFamily="18" charset="-78"/>
            </a:endParaRPr>
          </a:p>
          <a:p>
            <a:pPr marL="361950" lvl="1" indent="-342900">
              <a:spcBef>
                <a:spcPts val="600"/>
              </a:spcBef>
              <a:buBlip>
                <a:blip r:embed="rId4"/>
              </a:buBlip>
            </a:pPr>
            <a:r>
              <a:rPr lang="fr-FR" altLang="fr-FR" sz="2400" dirty="0">
                <a:solidFill>
                  <a:srgbClr val="002060"/>
                </a:solidFill>
                <a:latin typeface="+mn-lt"/>
                <a:cs typeface="Adobe Arabic" panose="02040503050201020203" pitchFamily="18" charset="-78"/>
              </a:rPr>
              <a:t>Route planer </a:t>
            </a:r>
            <a:r>
              <a:rPr lang="fr-FR" altLang="fr-FR" sz="2400" dirty="0">
                <a:solidFill>
                  <a:srgbClr val="FF0000"/>
                </a:solidFill>
                <a:latin typeface="+mn-lt"/>
                <a:cs typeface="Adobe Arabic" panose="02040503050201020203" pitchFamily="18" charset="-78"/>
              </a:rPr>
              <a:t>Bertrand De </a:t>
            </a:r>
            <a:r>
              <a:rPr lang="fr-FR" altLang="fr-FR" sz="2400" dirty="0" err="1">
                <a:solidFill>
                  <a:srgbClr val="FF0000"/>
                </a:solidFill>
                <a:latin typeface="+mn-lt"/>
                <a:cs typeface="Adobe Arabic" panose="02040503050201020203" pitchFamily="18" charset="-78"/>
              </a:rPr>
              <a:t>Greef</a:t>
            </a:r>
            <a:r>
              <a:rPr lang="fr-FR" altLang="fr-FR" sz="2400" dirty="0">
                <a:solidFill>
                  <a:srgbClr val="002060"/>
                </a:solidFill>
                <a:latin typeface="+mn-lt"/>
                <a:cs typeface="Adobe Arabic" panose="02040503050201020203" pitchFamily="18" charset="-78"/>
              </a:rPr>
              <a:t> , national and international </a:t>
            </a:r>
            <a:r>
              <a:rPr lang="fr-FR" altLang="fr-FR" sz="2400" dirty="0" err="1">
                <a:solidFill>
                  <a:srgbClr val="002060"/>
                </a:solidFill>
                <a:latin typeface="+mn-lt"/>
                <a:cs typeface="Adobe Arabic" panose="02040503050201020203" pitchFamily="18" charset="-78"/>
              </a:rPr>
              <a:t>competitor</a:t>
            </a:r>
            <a:r>
              <a:rPr lang="fr-FR" altLang="fr-FR" sz="2400" dirty="0">
                <a:solidFill>
                  <a:srgbClr val="002060"/>
                </a:solidFill>
                <a:latin typeface="+mn-lt"/>
                <a:cs typeface="Adobe Arabic" panose="02040503050201020203" pitchFamily="18" charset="-78"/>
              </a:rPr>
              <a:t> in </a:t>
            </a:r>
            <a:r>
              <a:rPr lang="fr-FR" altLang="fr-FR" sz="2400" dirty="0" err="1">
                <a:solidFill>
                  <a:srgbClr val="002060"/>
                </a:solidFill>
                <a:latin typeface="+mn-lt"/>
                <a:cs typeface="Adobe Arabic" panose="02040503050201020203" pitchFamily="18" charset="-78"/>
              </a:rPr>
              <a:t>rally</a:t>
            </a:r>
            <a:r>
              <a:rPr lang="fr-FR" altLang="fr-FR" sz="2400" dirty="0">
                <a:solidFill>
                  <a:srgbClr val="002060"/>
                </a:solidFill>
                <a:latin typeface="+mn-lt"/>
                <a:cs typeface="Adobe Arabic" panose="02040503050201020203" pitchFamily="18" charset="-78"/>
              </a:rPr>
              <a:t> and </a:t>
            </a:r>
            <a:r>
              <a:rPr lang="fr-FR" altLang="fr-FR" sz="2400" dirty="0" err="1">
                <a:solidFill>
                  <a:srgbClr val="002060"/>
                </a:solidFill>
                <a:latin typeface="+mn-lt"/>
                <a:cs typeface="Adobe Arabic" panose="02040503050201020203" pitchFamily="18" charset="-78"/>
              </a:rPr>
              <a:t>precision</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flying</a:t>
            </a:r>
            <a:r>
              <a:rPr lang="fr-FR" altLang="fr-FR" sz="2400" dirty="0">
                <a:solidFill>
                  <a:srgbClr val="002060"/>
                </a:solidFill>
                <a:latin typeface="+mn-lt"/>
                <a:cs typeface="Adobe Arabic" panose="02040503050201020203" pitchFamily="18" charset="-78"/>
              </a:rPr>
              <a:t>. French </a:t>
            </a:r>
            <a:r>
              <a:rPr lang="fr-FR" altLang="fr-FR" sz="2400" dirty="0" err="1">
                <a:solidFill>
                  <a:srgbClr val="002060"/>
                </a:solidFill>
                <a:latin typeface="+mn-lt"/>
                <a:cs typeface="Adobe Arabic" panose="02040503050201020203" pitchFamily="18" charset="-78"/>
              </a:rPr>
              <a:t>Precision</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Flying</a:t>
            </a:r>
            <a:r>
              <a:rPr lang="fr-FR" altLang="fr-FR" sz="2400" dirty="0">
                <a:solidFill>
                  <a:srgbClr val="002060"/>
                </a:solidFill>
                <a:latin typeface="+mn-lt"/>
                <a:cs typeface="Adobe Arabic" panose="02040503050201020203" pitchFamily="18" charset="-78"/>
              </a:rPr>
              <a:t> team manager for 8 </a:t>
            </a:r>
            <a:r>
              <a:rPr lang="fr-FR" altLang="fr-FR" sz="2400" dirty="0" err="1">
                <a:solidFill>
                  <a:srgbClr val="002060"/>
                </a:solidFill>
                <a:latin typeface="+mn-lt"/>
                <a:cs typeface="Adobe Arabic" panose="02040503050201020203" pitchFamily="18" charset="-78"/>
              </a:rPr>
              <a:t>years</a:t>
            </a:r>
            <a:r>
              <a:rPr lang="fr-FR" altLang="fr-FR" sz="2400" dirty="0">
                <a:solidFill>
                  <a:srgbClr val="002060"/>
                </a:solidFill>
                <a:latin typeface="+mn-lt"/>
                <a:cs typeface="Adobe Arabic" panose="02040503050201020203" pitchFamily="18" charset="-78"/>
              </a:rPr>
              <a:t>. Planer of </a:t>
            </a:r>
            <a:r>
              <a:rPr lang="fr-FR" altLang="fr-FR" sz="2400" dirty="0" err="1">
                <a:solidFill>
                  <a:srgbClr val="002060"/>
                </a:solidFill>
                <a:latin typeface="+mn-lt"/>
                <a:cs typeface="Adobe Arabic" panose="02040503050201020203" pitchFamily="18" charset="-78"/>
              </a:rPr>
              <a:t>our</a:t>
            </a:r>
            <a:r>
              <a:rPr lang="fr-FR" altLang="fr-FR" sz="2400" dirty="0">
                <a:solidFill>
                  <a:srgbClr val="002060"/>
                </a:solidFill>
                <a:latin typeface="+mn-lt"/>
                <a:cs typeface="Adobe Arabic" panose="02040503050201020203" pitchFamily="18" charset="-78"/>
              </a:rPr>
              <a:t> National </a:t>
            </a:r>
            <a:r>
              <a:rPr lang="fr-FR" altLang="fr-FR" sz="2400" dirty="0" err="1">
                <a:solidFill>
                  <a:srgbClr val="002060"/>
                </a:solidFill>
                <a:latin typeface="+mn-lt"/>
                <a:cs typeface="Adobe Arabic" panose="02040503050201020203" pitchFamily="18" charset="-78"/>
              </a:rPr>
              <a:t>championship</a:t>
            </a:r>
            <a:r>
              <a:rPr lang="fr-FR" altLang="fr-FR" sz="2400" dirty="0">
                <a:solidFill>
                  <a:srgbClr val="002060"/>
                </a:solidFill>
                <a:latin typeface="+mn-lt"/>
                <a:cs typeface="Adobe Arabic" panose="02040503050201020203" pitchFamily="18" charset="-78"/>
              </a:rPr>
              <a:t> for 10 </a:t>
            </a:r>
            <a:r>
              <a:rPr lang="fr-FR" altLang="fr-FR" sz="2400" dirty="0" err="1">
                <a:solidFill>
                  <a:srgbClr val="002060"/>
                </a:solidFill>
                <a:latin typeface="+mn-lt"/>
                <a:cs typeface="Adobe Arabic" panose="02040503050201020203" pitchFamily="18" charset="-78"/>
              </a:rPr>
              <a:t>years</a:t>
            </a:r>
            <a:r>
              <a:rPr lang="fr-FR" altLang="fr-FR" sz="2400" dirty="0">
                <a:solidFill>
                  <a:srgbClr val="002060"/>
                </a:solidFill>
                <a:latin typeface="+mn-lt"/>
                <a:cs typeface="Adobe Arabic" panose="02040503050201020203" pitchFamily="18" charset="-78"/>
              </a:rPr>
              <a:t>.</a:t>
            </a:r>
          </a:p>
          <a:p>
            <a:pPr marL="361950" lvl="1" indent="-342900">
              <a:spcBef>
                <a:spcPts val="600"/>
              </a:spcBef>
              <a:buBlip>
                <a:blip r:embed="rId4"/>
              </a:buBlip>
            </a:pPr>
            <a:r>
              <a:rPr lang="fr-FR" altLang="fr-FR" sz="2400" dirty="0">
                <a:solidFill>
                  <a:srgbClr val="002060"/>
                </a:solidFill>
                <a:cs typeface="Adobe Arabic" panose="02040503050201020203" pitchFamily="18" charset="-78"/>
              </a:rPr>
              <a:t>Local </a:t>
            </a:r>
            <a:r>
              <a:rPr lang="fr-FR" altLang="fr-FR" sz="2400" dirty="0" err="1">
                <a:solidFill>
                  <a:srgbClr val="002060"/>
                </a:solidFill>
                <a:cs typeface="Adobe Arabic" panose="02040503050201020203" pitchFamily="18" charset="-78"/>
              </a:rPr>
              <a:t>chief</a:t>
            </a:r>
            <a:r>
              <a:rPr lang="fr-FR" altLang="fr-FR" sz="2400" dirty="0">
                <a:solidFill>
                  <a:srgbClr val="002060"/>
                </a:solidFill>
                <a:cs typeface="Adobe Arabic" panose="02040503050201020203" pitchFamily="18" charset="-78"/>
              </a:rPr>
              <a:t> </a:t>
            </a:r>
            <a:r>
              <a:rPr lang="fr-FR" altLang="fr-FR" sz="2400" dirty="0" err="1">
                <a:solidFill>
                  <a:srgbClr val="002060"/>
                </a:solidFill>
                <a:cs typeface="Adobe Arabic" panose="02040503050201020203" pitchFamily="18" charset="-78"/>
              </a:rPr>
              <a:t>judge</a:t>
            </a:r>
            <a:r>
              <a:rPr lang="fr-FR" altLang="fr-FR" sz="2400" dirty="0">
                <a:solidFill>
                  <a:srgbClr val="002060"/>
                </a:solidFill>
                <a:cs typeface="Adobe Arabic" panose="02040503050201020203" pitchFamily="18" charset="-78"/>
              </a:rPr>
              <a:t> </a:t>
            </a:r>
            <a:r>
              <a:rPr lang="fr-FR" altLang="fr-FR" sz="2400" dirty="0">
                <a:solidFill>
                  <a:srgbClr val="FF0000"/>
                </a:solidFill>
                <a:cs typeface="Adobe Arabic" panose="02040503050201020203" pitchFamily="18" charset="-78"/>
              </a:rPr>
              <a:t>Jacques </a:t>
            </a:r>
            <a:r>
              <a:rPr lang="fr-FR" altLang="fr-FR" sz="2400" dirty="0" err="1">
                <a:solidFill>
                  <a:srgbClr val="FF0000"/>
                </a:solidFill>
                <a:cs typeface="Adobe Arabic" panose="02040503050201020203" pitchFamily="18" charset="-78"/>
              </a:rPr>
              <a:t>Carriquiriberry</a:t>
            </a:r>
            <a:r>
              <a:rPr lang="fr-FR" altLang="fr-FR" sz="2400" dirty="0">
                <a:solidFill>
                  <a:srgbClr val="002060"/>
                </a:solidFill>
                <a:cs typeface="Adobe Arabic" panose="02040503050201020203" pitchFamily="18" charset="-78"/>
              </a:rPr>
              <a:t>, trainer, team manager, international </a:t>
            </a:r>
            <a:r>
              <a:rPr lang="fr-FR" altLang="fr-FR" sz="2400" dirty="0" err="1">
                <a:solidFill>
                  <a:srgbClr val="002060"/>
                </a:solidFill>
                <a:cs typeface="Adobe Arabic" panose="02040503050201020203" pitchFamily="18" charset="-78"/>
              </a:rPr>
              <a:t>judge</a:t>
            </a:r>
            <a:r>
              <a:rPr lang="fr-FR" altLang="fr-FR" sz="2400" dirty="0">
                <a:solidFill>
                  <a:srgbClr val="002060"/>
                </a:solidFill>
                <a:cs typeface="Adobe Arabic" panose="02040503050201020203" pitchFamily="18" charset="-78"/>
              </a:rPr>
              <a:t> and jury </a:t>
            </a:r>
            <a:r>
              <a:rPr lang="fr-FR" altLang="fr-FR" sz="2400" dirty="0" err="1">
                <a:solidFill>
                  <a:srgbClr val="002060"/>
                </a:solidFill>
                <a:cs typeface="Adobe Arabic" panose="02040503050201020203" pitchFamily="18" charset="-78"/>
              </a:rPr>
              <a:t>member</a:t>
            </a:r>
            <a:r>
              <a:rPr lang="fr-FR" altLang="fr-FR" sz="2400" dirty="0">
                <a:solidFill>
                  <a:srgbClr val="002060"/>
                </a:solidFill>
                <a:cs typeface="Adobe Arabic" panose="02040503050201020203" pitchFamily="18" charset="-78"/>
              </a:rPr>
              <a:t>.</a:t>
            </a:r>
            <a:endParaRPr lang="fr-FR" altLang="fr-FR" sz="2400" dirty="0">
              <a:solidFill>
                <a:srgbClr val="002060"/>
              </a:solidFill>
              <a:latin typeface="+mn-lt"/>
              <a:cs typeface="Adobe Arabic" panose="02040503050201020203" pitchFamily="18" charset="-78"/>
            </a:endParaRPr>
          </a:p>
          <a:p>
            <a:pPr marL="0" indent="0" eaLnBrk="1" hangingPunct="1">
              <a:spcBef>
                <a:spcPct val="30000"/>
              </a:spcBef>
            </a:pPr>
            <a:endParaRPr lang="fr-FR" altLang="fr-FR" sz="2400" dirty="0">
              <a:latin typeface="+mn-lt"/>
              <a:cs typeface="Adobe Arabic" panose="02040503050201020203" pitchFamily="18" charset="-78"/>
            </a:endParaRPr>
          </a:p>
        </p:txBody>
      </p:sp>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FE7CAC4-2FEA-4EFF-BA9B-54E7383E7414}"/>
              </a:ext>
            </a:extLst>
          </p:cNvPr>
          <p:cNvSpPr/>
          <p:nvPr/>
        </p:nvSpPr>
        <p:spPr>
          <a:xfrm>
            <a:off x="4978105" y="181893"/>
            <a:ext cx="3829703"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 </a:t>
            </a:r>
            <a:r>
              <a:rPr lang="fr-FR" sz="3200" dirty="0" err="1">
                <a:solidFill>
                  <a:srgbClr val="002060"/>
                </a:solidFill>
                <a:latin typeface="Arial" panose="020B0604020202020204" pitchFamily="34" charset="0"/>
                <a:cs typeface="Arial" panose="020B0604020202020204" pitchFamily="34" charset="0"/>
              </a:rPr>
              <a:t>most</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skilled</a:t>
            </a:r>
            <a:r>
              <a:rPr lang="fr-FR" sz="3200" dirty="0">
                <a:solidFill>
                  <a:srgbClr val="002060"/>
                </a:solidFill>
                <a:latin typeface="Arial" panose="020B0604020202020204" pitchFamily="34" charset="0"/>
                <a:cs typeface="Arial" panose="020B0604020202020204" pitchFamily="34" charset="0"/>
              </a:rPr>
              <a:t> team </a:t>
            </a:r>
          </a:p>
        </p:txBody>
      </p:sp>
      <p:pic>
        <p:nvPicPr>
          <p:cNvPr id="6" name="Image 5">
            <a:extLst>
              <a:ext uri="{FF2B5EF4-FFF2-40B4-BE49-F238E27FC236}">
                <a16:creationId xmlns:a16="http://schemas.microsoft.com/office/drawing/2014/main" id="{5E99A69A-9C85-467C-8589-085A7CF53924}"/>
              </a:ext>
            </a:extLst>
          </p:cNvPr>
          <p:cNvPicPr>
            <a:picLocks noChangeAspect="1"/>
          </p:cNvPicPr>
          <p:nvPr/>
        </p:nvPicPr>
        <p:blipFill>
          <a:blip r:embed="rId6"/>
          <a:stretch>
            <a:fillRect/>
          </a:stretch>
        </p:blipFill>
        <p:spPr>
          <a:xfrm>
            <a:off x="8542533" y="3190134"/>
            <a:ext cx="1333500" cy="1333500"/>
          </a:xfrm>
          <a:prstGeom prst="rect">
            <a:avLst/>
          </a:prstGeom>
        </p:spPr>
      </p:pic>
      <p:pic>
        <p:nvPicPr>
          <p:cNvPr id="4" name="Image 3">
            <a:extLst>
              <a:ext uri="{FF2B5EF4-FFF2-40B4-BE49-F238E27FC236}">
                <a16:creationId xmlns:a16="http://schemas.microsoft.com/office/drawing/2014/main" id="{300A8800-B514-4039-A104-F038880005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0830" y="4637236"/>
            <a:ext cx="1341796" cy="1821754"/>
          </a:xfrm>
          <a:prstGeom prst="rect">
            <a:avLst/>
          </a:prstGeom>
        </p:spPr>
      </p:pic>
      <p:pic>
        <p:nvPicPr>
          <p:cNvPr id="9" name="Image 8" descr="Une image contenant ciel, personne, extérieur, lunettes&#10;&#10;Description générée automatiquement">
            <a:extLst>
              <a:ext uri="{FF2B5EF4-FFF2-40B4-BE49-F238E27FC236}">
                <a16:creationId xmlns:a16="http://schemas.microsoft.com/office/drawing/2014/main" id="{BD50F013-0D8A-0940-BF89-F7F541168C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50830" y="1583372"/>
            <a:ext cx="1333500" cy="1333500"/>
          </a:xfrm>
          <a:prstGeom prst="rect">
            <a:avLst/>
          </a:prstGeom>
        </p:spPr>
      </p:pic>
    </p:spTree>
    <p:extLst>
      <p:ext uri="{BB962C8B-B14F-4D97-AF65-F5344CB8AC3E}">
        <p14:creationId xmlns:p14="http://schemas.microsoft.com/office/powerpoint/2010/main" val="38856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sp>
        <p:nvSpPr>
          <p:cNvPr id="11" name="Text Box 3"/>
          <p:cNvSpPr txBox="1">
            <a:spLocks noChangeArrowheads="1"/>
          </p:cNvSpPr>
          <p:nvPr/>
        </p:nvSpPr>
        <p:spPr bwMode="auto">
          <a:xfrm>
            <a:off x="1700377" y="1321583"/>
            <a:ext cx="10385179" cy="611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ts val="600"/>
              </a:spcBef>
              <a:buBlip>
                <a:blip r:embed="rId4"/>
              </a:buBlip>
            </a:pPr>
            <a:r>
              <a:rPr lang="fr-FR" altLang="fr-FR" sz="2400" dirty="0">
                <a:latin typeface="+mn-lt"/>
                <a:cs typeface="Adobe Arabic" panose="02040503050201020203" pitchFamily="18" charset="-78"/>
              </a:rPr>
              <a:t>25th WPFC </a:t>
            </a:r>
            <a:r>
              <a:rPr lang="fr-FR" altLang="fr-FR" sz="2400" dirty="0" err="1">
                <a:latin typeface="+mn-lt"/>
                <a:cs typeface="Adobe Arabic" panose="02040503050201020203" pitchFamily="18" charset="-78"/>
              </a:rPr>
              <a:t>Championship</a:t>
            </a:r>
            <a:r>
              <a:rPr lang="fr-FR" altLang="fr-FR" sz="2400" dirty="0">
                <a:latin typeface="+mn-lt"/>
                <a:cs typeface="Adobe Arabic" panose="02040503050201020203" pitchFamily="18" charset="-78"/>
              </a:rPr>
              <a:t> </a:t>
            </a:r>
            <a:r>
              <a:rPr lang="fr-FR" altLang="fr-FR" sz="2400" dirty="0">
                <a:solidFill>
                  <a:srgbClr val="002060"/>
                </a:solidFill>
                <a:latin typeface="+mn-lt"/>
                <a:cs typeface="Adobe Arabic" panose="02040503050201020203" pitchFamily="18" charset="-78"/>
              </a:rPr>
              <a:t>:</a:t>
            </a:r>
          </a:p>
          <a:p>
            <a:pPr marL="762000" lvl="2" indent="-342900">
              <a:spcBef>
                <a:spcPts val="600"/>
              </a:spcBef>
              <a:buBlip>
                <a:blip r:embed="rId4"/>
              </a:buBlip>
            </a:pPr>
            <a:r>
              <a:rPr lang="fr-FR" altLang="fr-FR" sz="2400" dirty="0">
                <a:solidFill>
                  <a:srgbClr val="002060"/>
                </a:solidFill>
                <a:latin typeface="+mn-lt"/>
                <a:cs typeface="Adobe Arabic" panose="02040503050201020203" pitchFamily="18" charset="-78"/>
              </a:rPr>
              <a:t>15th to 20st August 2022 : 5 </a:t>
            </a:r>
            <a:r>
              <a:rPr lang="fr-FR" altLang="fr-FR" sz="2400" dirty="0" err="1">
                <a:solidFill>
                  <a:srgbClr val="002060"/>
                </a:solidFill>
                <a:latin typeface="+mn-lt"/>
                <a:cs typeface="Adobe Arabic" panose="02040503050201020203" pitchFamily="18" charset="-78"/>
              </a:rPr>
              <a:t>unofficials</a:t>
            </a:r>
            <a:r>
              <a:rPr lang="fr-FR" altLang="fr-FR" sz="2400" dirty="0">
                <a:solidFill>
                  <a:srgbClr val="002060"/>
                </a:solidFill>
                <a:latin typeface="+mn-lt"/>
                <a:cs typeface="Adobe Arabic" panose="02040503050201020203" pitchFamily="18" charset="-78"/>
              </a:rPr>
              <a:t> practice </a:t>
            </a:r>
            <a:r>
              <a:rPr lang="fr-FR" altLang="fr-FR" sz="2400" dirty="0" err="1">
                <a:solidFill>
                  <a:srgbClr val="002060"/>
                </a:solidFill>
                <a:latin typeface="+mn-lt"/>
                <a:cs typeface="Adobe Arabic" panose="02040503050201020203" pitchFamily="18" charset="-78"/>
              </a:rPr>
              <a:t>days</a:t>
            </a:r>
            <a:endParaRPr lang="fr-FR" altLang="fr-FR" sz="2400" dirty="0">
              <a:solidFill>
                <a:srgbClr val="002060"/>
              </a:solidFill>
              <a:latin typeface="+mn-lt"/>
              <a:cs typeface="Adobe Arabic" panose="02040503050201020203" pitchFamily="18" charset="-78"/>
            </a:endParaRPr>
          </a:p>
          <a:p>
            <a:pPr marL="762000" lvl="2" indent="-342900">
              <a:spcBef>
                <a:spcPts val="600"/>
              </a:spcBef>
              <a:buBlip>
                <a:blip r:embed="rId4"/>
              </a:buBlip>
            </a:pPr>
            <a:r>
              <a:rPr lang="fr-FR" altLang="fr-FR" sz="2400" b="1" dirty="0">
                <a:solidFill>
                  <a:srgbClr val="FF0000"/>
                </a:solidFill>
                <a:latin typeface="+mn-lt"/>
                <a:cs typeface="Adobe Arabic" panose="02040503050201020203" pitchFamily="18" charset="-78"/>
              </a:rPr>
              <a:t>21st to 27th August 2022 : official </a:t>
            </a:r>
            <a:r>
              <a:rPr lang="fr-FR" altLang="fr-FR" sz="2400" b="1" dirty="0" err="1">
                <a:solidFill>
                  <a:srgbClr val="FF0000"/>
                </a:solidFill>
                <a:latin typeface="+mn-lt"/>
                <a:cs typeface="Adobe Arabic" panose="02040503050201020203" pitchFamily="18" charset="-78"/>
              </a:rPr>
              <a:t>championship</a:t>
            </a:r>
            <a:endParaRPr lang="fr-FR" altLang="fr-FR" sz="2400" dirty="0">
              <a:solidFill>
                <a:srgbClr val="002060"/>
              </a:solidFill>
              <a:latin typeface="+mn-lt"/>
              <a:cs typeface="Adobe Arabic" panose="02040503050201020203" pitchFamily="18" charset="-78"/>
            </a:endParaRPr>
          </a:p>
          <a:p>
            <a:pPr marL="361950" lvl="1" indent="-342900">
              <a:spcBef>
                <a:spcPts val="600"/>
              </a:spcBef>
              <a:buBlip>
                <a:blip r:embed="rId4"/>
              </a:buBlip>
            </a:pPr>
            <a:r>
              <a:rPr lang="fr-FR" altLang="fr-FR" sz="2400" dirty="0" err="1">
                <a:solidFill>
                  <a:srgbClr val="002060"/>
                </a:solidFill>
                <a:latin typeface="+mn-lt"/>
                <a:cs typeface="Adobe Arabic" panose="02040503050201020203" pitchFamily="18" charset="-78"/>
              </a:rPr>
              <a:t>Previsional</a:t>
            </a:r>
            <a:r>
              <a:rPr lang="fr-FR" altLang="fr-FR" sz="2400" dirty="0">
                <a:solidFill>
                  <a:srgbClr val="002060"/>
                </a:solidFill>
                <a:latin typeface="+mn-lt"/>
                <a:cs typeface="Adobe Arabic" panose="02040503050201020203" pitchFamily="18" charset="-78"/>
              </a:rPr>
              <a:t> Schedule</a:t>
            </a:r>
          </a:p>
          <a:p>
            <a:pPr marL="762000" lvl="2" indent="-342900">
              <a:buFont typeface="Arial" panose="020B0604020202020204" pitchFamily="34" charset="0"/>
              <a:buChar char="•"/>
            </a:pPr>
            <a:r>
              <a:rPr lang="fr-FR" dirty="0">
                <a:solidFill>
                  <a:srgbClr val="002060"/>
                </a:solidFill>
                <a:latin typeface="+mn-lt"/>
                <a:cs typeface="Adobe Arabic" panose="02040503050201020203" pitchFamily="18" charset="-78"/>
              </a:rPr>
              <a:t>Mon – </a:t>
            </a:r>
            <a:r>
              <a:rPr lang="fr-FR" dirty="0" err="1">
                <a:solidFill>
                  <a:srgbClr val="002060"/>
                </a:solidFill>
                <a:latin typeface="+mn-lt"/>
                <a:cs typeface="Adobe Arabic" panose="02040503050201020203" pitchFamily="18" charset="-78"/>
              </a:rPr>
              <a:t>Fri</a:t>
            </a:r>
            <a:r>
              <a:rPr lang="fr-FR" dirty="0">
                <a:solidFill>
                  <a:srgbClr val="002060"/>
                </a:solidFill>
                <a:latin typeface="+mn-lt"/>
                <a:cs typeface="Adobe Arabic" panose="02040503050201020203" pitchFamily="18" charset="-78"/>
              </a:rPr>
              <a:t>    Practice </a:t>
            </a:r>
            <a:r>
              <a:rPr lang="fr-FR" dirty="0" err="1">
                <a:solidFill>
                  <a:srgbClr val="002060"/>
                </a:solidFill>
                <a:latin typeface="+mn-lt"/>
                <a:cs typeface="Adobe Arabic" panose="02040503050201020203" pitchFamily="18" charset="-78"/>
              </a:rPr>
              <a:t>days</a:t>
            </a:r>
            <a:r>
              <a:rPr lang="fr-FR" dirty="0">
                <a:solidFill>
                  <a:srgbClr val="002060"/>
                </a:solidFill>
                <a:latin typeface="+mn-lt"/>
                <a:cs typeface="Adobe Arabic" panose="02040503050201020203" pitchFamily="18" charset="-78"/>
              </a:rPr>
              <a:t> </a:t>
            </a:r>
          </a:p>
          <a:p>
            <a:pPr marL="762000" lvl="2" indent="-342900">
              <a:buFont typeface="Arial" panose="020B0604020202020204" pitchFamily="34" charset="0"/>
              <a:buChar char="•"/>
            </a:pPr>
            <a:r>
              <a:rPr lang="fr-FR" dirty="0" err="1">
                <a:solidFill>
                  <a:srgbClr val="002060"/>
                </a:solidFill>
                <a:latin typeface="+mn-lt"/>
                <a:cs typeface="Adobe Arabic" panose="02040503050201020203" pitchFamily="18" charset="-78"/>
              </a:rPr>
              <a:t>Sat</a:t>
            </a:r>
            <a:r>
              <a:rPr lang="fr-FR" dirty="0">
                <a:solidFill>
                  <a:srgbClr val="002060"/>
                </a:solidFill>
                <a:latin typeface="+mn-lt"/>
                <a:cs typeface="Adobe Arabic" panose="02040503050201020203" pitchFamily="18" charset="-78"/>
              </a:rPr>
              <a:t> 20          Final registration, </a:t>
            </a:r>
            <a:r>
              <a:rPr lang="en-US" dirty="0">
                <a:solidFill>
                  <a:srgbClr val="002060"/>
                </a:solidFill>
                <a:latin typeface="+mn-lt"/>
                <a:cs typeface="Adobe Arabic" panose="02040503050201020203" pitchFamily="18" charset="-78"/>
              </a:rPr>
              <a:t>GENERAL BRIEFING, </a:t>
            </a:r>
            <a:r>
              <a:rPr lang="fr-FR" dirty="0">
                <a:solidFill>
                  <a:srgbClr val="002060"/>
                </a:solidFill>
                <a:latin typeface="+mn-lt"/>
                <a:cs typeface="Adobe Arabic" panose="02040503050201020203" pitchFamily="18" charset="-78"/>
              </a:rPr>
              <a:t>OPENING CEREMONY </a:t>
            </a:r>
          </a:p>
          <a:p>
            <a:pPr marL="762000" lvl="2" indent="-342900">
              <a:buFont typeface="Arial" panose="020B0604020202020204" pitchFamily="34" charset="0"/>
              <a:buChar char="•"/>
            </a:pPr>
            <a:r>
              <a:rPr lang="en-US" dirty="0">
                <a:solidFill>
                  <a:srgbClr val="002060"/>
                </a:solidFill>
                <a:latin typeface="+mn-lt"/>
                <a:cs typeface="Adobe Arabic" panose="02040503050201020203" pitchFamily="18" charset="-78"/>
              </a:rPr>
              <a:t>Sun 21	Official Landing Practice </a:t>
            </a:r>
          </a:p>
          <a:p>
            <a:pPr marL="762000" lvl="2" indent="-342900">
              <a:buFont typeface="Arial" panose="020B0604020202020204" pitchFamily="34" charset="0"/>
              <a:buChar char="•"/>
            </a:pPr>
            <a:r>
              <a:rPr lang="fr-FR" dirty="0">
                <a:solidFill>
                  <a:srgbClr val="002060"/>
                </a:solidFill>
                <a:latin typeface="+mn-lt"/>
                <a:cs typeface="Adobe Arabic" panose="02040503050201020203" pitchFamily="18" charset="-78"/>
              </a:rPr>
              <a:t>Mon 22       LANDING TEST </a:t>
            </a:r>
          </a:p>
          <a:p>
            <a:pPr marL="762000" lvl="2" indent="-342900">
              <a:buFont typeface="Arial" panose="020B0604020202020204" pitchFamily="34" charset="0"/>
              <a:buChar char="•"/>
            </a:pPr>
            <a:r>
              <a:rPr lang="en-US" dirty="0">
                <a:solidFill>
                  <a:srgbClr val="002060"/>
                </a:solidFill>
                <a:latin typeface="+mn-lt"/>
                <a:cs typeface="Adobe Arabic" panose="02040503050201020203" pitchFamily="18" charset="-78"/>
              </a:rPr>
              <a:t>Tue 23         1st NAVIGATION TEST </a:t>
            </a:r>
          </a:p>
          <a:p>
            <a:pPr marL="762000" lvl="2" indent="-342900">
              <a:buFont typeface="Arial" panose="020B0604020202020204" pitchFamily="34" charset="0"/>
              <a:buChar char="•"/>
            </a:pPr>
            <a:r>
              <a:rPr lang="en-US" dirty="0">
                <a:solidFill>
                  <a:srgbClr val="002060"/>
                </a:solidFill>
                <a:latin typeface="+mn-lt"/>
                <a:cs typeface="Adobe Arabic" panose="02040503050201020203" pitchFamily="18" charset="-78"/>
              </a:rPr>
              <a:t>Wed 24       2nd NAVIGATION TEST </a:t>
            </a:r>
          </a:p>
          <a:p>
            <a:pPr marL="762000" lvl="2" indent="-342900">
              <a:buFont typeface="Arial" panose="020B0604020202020204" pitchFamily="34" charset="0"/>
              <a:buChar char="•"/>
            </a:pPr>
            <a:r>
              <a:rPr lang="en-US" dirty="0">
                <a:solidFill>
                  <a:srgbClr val="002060"/>
                </a:solidFill>
                <a:latin typeface="+mn-lt"/>
                <a:cs typeface="Adobe Arabic" panose="02040503050201020203" pitchFamily="18" charset="-78"/>
              </a:rPr>
              <a:t>Thu  25       3rd NAVIGATION TEST </a:t>
            </a:r>
          </a:p>
          <a:p>
            <a:pPr marL="762000" lvl="2" indent="-342900">
              <a:buFont typeface="Arial" panose="020B0604020202020204" pitchFamily="34" charset="0"/>
              <a:buChar char="•"/>
            </a:pPr>
            <a:r>
              <a:rPr lang="en-US" dirty="0">
                <a:solidFill>
                  <a:srgbClr val="002060"/>
                </a:solidFill>
                <a:latin typeface="+mn-lt"/>
                <a:cs typeface="Adobe Arabic" panose="02040503050201020203" pitchFamily="18" charset="-78"/>
              </a:rPr>
              <a:t>Fri  26          Reserve Day or Excursion and CLOSING DINNER </a:t>
            </a:r>
          </a:p>
          <a:p>
            <a:pPr marL="762000" lvl="2" indent="-342900">
              <a:buFont typeface="Arial" panose="020B0604020202020204" pitchFamily="34" charset="0"/>
              <a:buChar char="•"/>
            </a:pPr>
            <a:r>
              <a:rPr lang="en-US" dirty="0">
                <a:solidFill>
                  <a:srgbClr val="002060"/>
                </a:solidFill>
                <a:latin typeface="+mn-lt"/>
                <a:cs typeface="Adobe Arabic" panose="02040503050201020203" pitchFamily="18" charset="-78"/>
              </a:rPr>
              <a:t>Sat  27         AWARDS and airshow CEREMONY and Departures</a:t>
            </a:r>
            <a:endParaRPr lang="fr-FR" altLang="fr-FR" dirty="0">
              <a:solidFill>
                <a:srgbClr val="002060"/>
              </a:solidFill>
              <a:latin typeface="+mn-lt"/>
              <a:cs typeface="Adobe Arabic" panose="02040503050201020203" pitchFamily="18" charset="-78"/>
            </a:endParaRPr>
          </a:p>
          <a:p>
            <a:pPr marL="419100" lvl="2" indent="0">
              <a:spcBef>
                <a:spcPts val="600"/>
              </a:spcBef>
            </a:pPr>
            <a:endParaRPr lang="fr-FR" altLang="fr-FR" sz="2400" dirty="0">
              <a:solidFill>
                <a:srgbClr val="002060"/>
              </a:solidFill>
              <a:latin typeface="+mn-lt"/>
              <a:cs typeface="Adobe Arabic" panose="02040503050201020203" pitchFamily="18" charset="-78"/>
            </a:endParaRPr>
          </a:p>
          <a:p>
            <a:pPr marL="419100" lvl="2" indent="0">
              <a:spcBef>
                <a:spcPts val="600"/>
              </a:spcBef>
            </a:pPr>
            <a:endParaRPr lang="fr-FR" altLang="fr-FR" sz="2400" dirty="0">
              <a:solidFill>
                <a:srgbClr val="002060"/>
              </a:solidFill>
              <a:latin typeface="+mn-lt"/>
              <a:cs typeface="Adobe Arabic" panose="02040503050201020203" pitchFamily="18" charset="-78"/>
            </a:endParaRPr>
          </a:p>
          <a:p>
            <a:pPr marL="762000" lvl="2" indent="-342900">
              <a:spcBef>
                <a:spcPts val="600"/>
              </a:spcBef>
              <a:buBlip>
                <a:blip r:embed="rId4"/>
              </a:buBlip>
            </a:pPr>
            <a:endParaRPr lang="fr-FR" altLang="fr-FR" sz="2400" dirty="0">
              <a:solidFill>
                <a:srgbClr val="002060"/>
              </a:solidFill>
              <a:latin typeface="+mn-lt"/>
              <a:cs typeface="Adobe Arabic" panose="02040503050201020203" pitchFamily="18" charset="-78"/>
            </a:endParaRPr>
          </a:p>
          <a:p>
            <a:pPr marL="0" indent="0" eaLnBrk="1" hangingPunct="1">
              <a:spcBef>
                <a:spcPct val="30000"/>
              </a:spcBef>
            </a:pPr>
            <a:endParaRPr lang="fr-FR" altLang="fr-FR" sz="2400" dirty="0">
              <a:latin typeface="+mn-lt"/>
              <a:cs typeface="Adobe Arabic" panose="02040503050201020203" pitchFamily="18" charset="-78"/>
            </a:endParaRPr>
          </a:p>
        </p:txBody>
      </p:sp>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4955578" y="181893"/>
            <a:ext cx="3874779"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Dates and Schedule</a:t>
            </a:r>
          </a:p>
        </p:txBody>
      </p:sp>
    </p:spTree>
    <p:extLst>
      <p:ext uri="{BB962C8B-B14F-4D97-AF65-F5344CB8AC3E}">
        <p14:creationId xmlns:p14="http://schemas.microsoft.com/office/powerpoint/2010/main" val="198597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sp>
        <p:nvSpPr>
          <p:cNvPr id="7" name="Rectangle 6">
            <a:extLst>
              <a:ext uri="{FF2B5EF4-FFF2-40B4-BE49-F238E27FC236}">
                <a16:creationId xmlns:a16="http://schemas.microsoft.com/office/drawing/2014/main" id="{FFC71FAE-69B4-41D9-9E5D-4F78D291C920}"/>
              </a:ext>
            </a:extLst>
          </p:cNvPr>
          <p:cNvSpPr/>
          <p:nvPr/>
        </p:nvSpPr>
        <p:spPr>
          <a:xfrm>
            <a:off x="5969480" y="181893"/>
            <a:ext cx="1846980" cy="584775"/>
          </a:xfrm>
          <a:prstGeom prst="rect">
            <a:avLst/>
          </a:prstGeom>
        </p:spPr>
        <p:txBody>
          <a:bodyPr wrap="none">
            <a:spAutoFit/>
          </a:bodyPr>
          <a:lstStyle/>
          <a:p>
            <a:pPr lvl="0" algn="ctr"/>
            <a:r>
              <a:rPr lang="fr-FR" sz="3200">
                <a:solidFill>
                  <a:srgbClr val="002060"/>
                </a:solidFill>
                <a:latin typeface="Arial" panose="020B0604020202020204" pitchFamily="34" charset="0"/>
                <a:cs typeface="Arial" panose="020B0604020202020204" pitchFamily="34" charset="0"/>
              </a:rPr>
              <a:t>Location </a:t>
            </a:r>
            <a:endParaRPr lang="fr-FR" sz="3200" dirty="0">
              <a:solidFill>
                <a:srgbClr val="00206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A6EFA566-2C8F-4E79-9FED-266EC7349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9594" y="1418411"/>
            <a:ext cx="7251443" cy="5323314"/>
          </a:xfrm>
          <a:prstGeom prst="rect">
            <a:avLst/>
          </a:prstGeom>
        </p:spPr>
      </p:pic>
    </p:spTree>
    <p:extLst>
      <p:ext uri="{BB962C8B-B14F-4D97-AF65-F5344CB8AC3E}">
        <p14:creationId xmlns:p14="http://schemas.microsoft.com/office/powerpoint/2010/main" val="28340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6412805" y="181893"/>
            <a:ext cx="960328"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 Albi</a:t>
            </a:r>
          </a:p>
        </p:txBody>
      </p:sp>
      <p:pic>
        <p:nvPicPr>
          <p:cNvPr id="4" name="Image 3">
            <a:extLst>
              <a:ext uri="{FF2B5EF4-FFF2-40B4-BE49-F238E27FC236}">
                <a16:creationId xmlns:a16="http://schemas.microsoft.com/office/drawing/2014/main" id="{68A1C548-A68D-4036-9B8C-B4C2D7E0C1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8414" y="1204140"/>
            <a:ext cx="3710055" cy="2475762"/>
          </a:xfrm>
          <a:prstGeom prst="rect">
            <a:avLst/>
          </a:prstGeom>
        </p:spPr>
      </p:pic>
      <p:sp>
        <p:nvSpPr>
          <p:cNvPr id="13" name="Text Box 3">
            <a:extLst>
              <a:ext uri="{FF2B5EF4-FFF2-40B4-BE49-F238E27FC236}">
                <a16:creationId xmlns:a16="http://schemas.microsoft.com/office/drawing/2014/main" id="{40070AFB-A692-45D6-8043-0C0B0FD64C1E}"/>
              </a:ext>
            </a:extLst>
          </p:cNvPr>
          <p:cNvSpPr txBox="1">
            <a:spLocks noChangeArrowheads="1"/>
          </p:cNvSpPr>
          <p:nvPr/>
        </p:nvSpPr>
        <p:spPr bwMode="auto">
          <a:xfrm>
            <a:off x="1295970" y="4115739"/>
            <a:ext cx="551479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ts val="600"/>
              </a:spcBef>
              <a:buBlip>
                <a:blip r:embed="rId6"/>
              </a:buBlip>
            </a:pPr>
            <a:r>
              <a:rPr lang="fr-FR" altLang="fr-FR" sz="2400" dirty="0">
                <a:solidFill>
                  <a:srgbClr val="002060"/>
                </a:solidFill>
                <a:latin typeface="+mn-lt"/>
                <a:cs typeface="Adobe Arabic" panose="02040503050201020203" pitchFamily="18" charset="-78"/>
              </a:rPr>
              <a:t>A </a:t>
            </a:r>
            <a:r>
              <a:rPr lang="fr-FR" altLang="fr-FR" sz="2400" dirty="0" err="1">
                <a:solidFill>
                  <a:srgbClr val="002060"/>
                </a:solidFill>
                <a:latin typeface="+mn-lt"/>
                <a:cs typeface="Adobe Arabic" panose="02040503050201020203" pitchFamily="18" charset="-78"/>
              </a:rPr>
              <a:t>very</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nice</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touristic</a:t>
            </a:r>
            <a:r>
              <a:rPr lang="fr-FR" altLang="fr-FR" sz="2400" dirty="0">
                <a:solidFill>
                  <a:srgbClr val="002060"/>
                </a:solidFill>
                <a:latin typeface="+mn-lt"/>
                <a:cs typeface="Adobe Arabic" panose="02040503050201020203" pitchFamily="18" charset="-78"/>
              </a:rPr>
              <a:t> and attractive city</a:t>
            </a:r>
            <a:endParaRPr lang="fr-FR" altLang="fr-FR" sz="2000" dirty="0">
              <a:solidFill>
                <a:srgbClr val="002060"/>
              </a:solidFill>
              <a:latin typeface="+mn-lt"/>
              <a:cs typeface="Adobe Arabic" panose="02040503050201020203" pitchFamily="18" charset="-78"/>
            </a:endParaRPr>
          </a:p>
          <a:p>
            <a:pPr marL="342900" indent="-342900" eaLnBrk="1" hangingPunct="1">
              <a:spcBef>
                <a:spcPts val="600"/>
              </a:spcBef>
              <a:buBlip>
                <a:blip r:embed="rId6"/>
              </a:buBlip>
            </a:pPr>
            <a:r>
              <a:rPr lang="fr-FR" altLang="fr-FR" sz="2400" dirty="0" err="1">
                <a:solidFill>
                  <a:srgbClr val="002060"/>
                </a:solidFill>
                <a:latin typeface="+mn-lt"/>
                <a:cs typeface="Adobe Arabic" panose="02040503050201020203" pitchFamily="18" charset="-78"/>
              </a:rPr>
              <a:t>Designed</a:t>
            </a:r>
            <a:r>
              <a:rPr lang="fr-FR" altLang="fr-FR" sz="2400" dirty="0">
                <a:solidFill>
                  <a:srgbClr val="002060"/>
                </a:solidFill>
                <a:latin typeface="+mn-lt"/>
                <a:cs typeface="Adobe Arabic" panose="02040503050201020203" pitchFamily="18" charset="-78"/>
              </a:rPr>
              <a:t> at UNESCO world </a:t>
            </a:r>
            <a:r>
              <a:rPr lang="fr-FR" altLang="fr-FR" sz="2400" dirty="0" err="1">
                <a:solidFill>
                  <a:srgbClr val="002060"/>
                </a:solidFill>
                <a:latin typeface="+mn-lt"/>
                <a:cs typeface="Adobe Arabic" panose="02040503050201020203" pitchFamily="18" charset="-78"/>
              </a:rPr>
              <a:t>heritage</a:t>
            </a:r>
            <a:r>
              <a:rPr lang="fr-FR" altLang="fr-FR" sz="2400" dirty="0">
                <a:solidFill>
                  <a:srgbClr val="002060"/>
                </a:solidFill>
                <a:latin typeface="+mn-lt"/>
                <a:cs typeface="Adobe Arabic" panose="02040503050201020203" pitchFamily="18" charset="-78"/>
              </a:rPr>
              <a:t> stage</a:t>
            </a:r>
          </a:p>
          <a:p>
            <a:pPr marL="342900" indent="-342900" eaLnBrk="1" hangingPunct="1">
              <a:spcBef>
                <a:spcPts val="600"/>
              </a:spcBef>
              <a:buBlip>
                <a:blip r:embed="rId6"/>
              </a:buBlip>
            </a:pPr>
            <a:r>
              <a:rPr lang="fr-FR" altLang="fr-FR" sz="2400" dirty="0" err="1">
                <a:solidFill>
                  <a:srgbClr val="002060"/>
                </a:solidFill>
                <a:latin typeface="+mn-lt"/>
                <a:cs typeface="Adobe Arabic" panose="02040503050201020203" pitchFamily="18" charset="-78"/>
              </a:rPr>
              <a:t>Many</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hotels</a:t>
            </a:r>
            <a:r>
              <a:rPr lang="fr-FR" altLang="fr-FR" sz="2400" dirty="0">
                <a:solidFill>
                  <a:srgbClr val="002060"/>
                </a:solidFill>
                <a:latin typeface="+mn-lt"/>
                <a:cs typeface="Adobe Arabic" panose="02040503050201020203" pitchFamily="18" charset="-78"/>
              </a:rPr>
              <a:t> restaurants and </a:t>
            </a:r>
            <a:r>
              <a:rPr lang="fr-FR" altLang="fr-FR" sz="2400" dirty="0" err="1">
                <a:solidFill>
                  <a:srgbClr val="002060"/>
                </a:solidFill>
                <a:latin typeface="+mn-lt"/>
                <a:cs typeface="Adobe Arabic" panose="02040503050201020203" pitchFamily="18" charset="-78"/>
              </a:rPr>
              <a:t>facilities</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very</a:t>
            </a:r>
            <a:r>
              <a:rPr lang="fr-FR" altLang="fr-FR" sz="2400" dirty="0">
                <a:solidFill>
                  <a:srgbClr val="002060"/>
                </a:solidFill>
                <a:latin typeface="+mn-lt"/>
                <a:cs typeface="Adobe Arabic" panose="02040503050201020203" pitchFamily="18" charset="-78"/>
              </a:rPr>
              <a:t> close to the </a:t>
            </a:r>
            <a:r>
              <a:rPr lang="fr-FR" altLang="fr-FR" sz="2400" dirty="0" err="1">
                <a:solidFill>
                  <a:srgbClr val="002060"/>
                </a:solidFill>
                <a:latin typeface="+mn-lt"/>
                <a:cs typeface="Adobe Arabic" panose="02040503050201020203" pitchFamily="18" charset="-78"/>
              </a:rPr>
              <a:t>airfield</a:t>
            </a:r>
            <a:r>
              <a:rPr lang="fr-FR" altLang="fr-FR" sz="2400" dirty="0">
                <a:solidFill>
                  <a:srgbClr val="002060"/>
                </a:solidFill>
                <a:latin typeface="+mn-lt"/>
                <a:cs typeface="Adobe Arabic" panose="02040503050201020203" pitchFamily="18" charset="-78"/>
              </a:rPr>
              <a:t> (5 km – 15 mn)</a:t>
            </a:r>
          </a:p>
        </p:txBody>
      </p:sp>
      <p:pic>
        <p:nvPicPr>
          <p:cNvPr id="9" name="Image 8">
            <a:extLst>
              <a:ext uri="{FF2B5EF4-FFF2-40B4-BE49-F238E27FC236}">
                <a16:creationId xmlns:a16="http://schemas.microsoft.com/office/drawing/2014/main" id="{99534C36-89F1-491F-B787-C6A52D92571F}"/>
              </a:ext>
            </a:extLst>
          </p:cNvPr>
          <p:cNvPicPr>
            <a:picLocks noChangeAspect="1"/>
          </p:cNvPicPr>
          <p:nvPr/>
        </p:nvPicPr>
        <p:blipFill>
          <a:blip r:embed="rId7"/>
          <a:stretch>
            <a:fillRect/>
          </a:stretch>
        </p:blipFill>
        <p:spPr>
          <a:xfrm>
            <a:off x="1299412" y="1283994"/>
            <a:ext cx="5428878" cy="2395907"/>
          </a:xfrm>
          <a:prstGeom prst="rect">
            <a:avLst/>
          </a:prstGeom>
        </p:spPr>
      </p:pic>
      <p:pic>
        <p:nvPicPr>
          <p:cNvPr id="5" name="Image 4">
            <a:extLst>
              <a:ext uri="{FF2B5EF4-FFF2-40B4-BE49-F238E27FC236}">
                <a16:creationId xmlns:a16="http://schemas.microsoft.com/office/drawing/2014/main" id="{5D0171DA-C8CC-4D40-BDA7-61BAB49168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18414" y="3893566"/>
            <a:ext cx="3710055" cy="2782541"/>
          </a:xfrm>
          <a:prstGeom prst="rect">
            <a:avLst/>
          </a:prstGeom>
        </p:spPr>
      </p:pic>
    </p:spTree>
    <p:extLst>
      <p:ext uri="{BB962C8B-B14F-4D97-AF65-F5344CB8AC3E}">
        <p14:creationId xmlns:p14="http://schemas.microsoft.com/office/powerpoint/2010/main" val="330759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 cy="68580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Moins 2"/>
          <p:cNvSpPr/>
          <p:nvPr/>
        </p:nvSpPr>
        <p:spPr>
          <a:xfrm>
            <a:off x="3893390" y="930301"/>
            <a:ext cx="8213745" cy="324477"/>
          </a:xfrm>
          <a:prstGeom prst="mathMin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412" y="0"/>
            <a:ext cx="2492913" cy="1157950"/>
          </a:xfrm>
          <a:prstGeom prst="rect">
            <a:avLst/>
          </a:prstGeom>
        </p:spPr>
      </p:pic>
      <p:pic>
        <p:nvPicPr>
          <p:cNvPr id="1026" name="Picture 2" descr="Résultat de recherche d'images pour &quot;logo FAI GAC&quot;">
            <a:extLst>
              <a:ext uri="{FF2B5EF4-FFF2-40B4-BE49-F238E27FC236}">
                <a16:creationId xmlns:a16="http://schemas.microsoft.com/office/drawing/2014/main" id="{3C82F2E3-B866-418F-B279-CAE4422DF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985" y="18259"/>
            <a:ext cx="1487026" cy="912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09A8031-F5DC-485B-970A-652FB6984F98}"/>
              </a:ext>
            </a:extLst>
          </p:cNvPr>
          <p:cNvSpPr/>
          <p:nvPr/>
        </p:nvSpPr>
        <p:spPr>
          <a:xfrm>
            <a:off x="5797952" y="181893"/>
            <a:ext cx="2190023" cy="584775"/>
          </a:xfrm>
          <a:prstGeom prst="rect">
            <a:avLst/>
          </a:prstGeom>
        </p:spPr>
        <p:txBody>
          <a:bodyPr wrap="none">
            <a:spAutoFit/>
          </a:bodyPr>
          <a:lstStyle/>
          <a:p>
            <a:pPr lvl="0" algn="ctr"/>
            <a:r>
              <a:rPr lang="fr-FR" sz="3200" dirty="0">
                <a:solidFill>
                  <a:srgbClr val="002060"/>
                </a:solidFill>
                <a:latin typeface="Arial" panose="020B0604020202020204" pitchFamily="34" charset="0"/>
                <a:cs typeface="Arial" panose="020B0604020202020204" pitchFamily="34" charset="0"/>
              </a:rPr>
              <a:t>Albi </a:t>
            </a:r>
            <a:r>
              <a:rPr lang="fr-FR" sz="3200" dirty="0" err="1">
                <a:solidFill>
                  <a:srgbClr val="002060"/>
                </a:solidFill>
                <a:latin typeface="Arial" panose="020B0604020202020204" pitchFamily="34" charset="0"/>
                <a:cs typeface="Arial" panose="020B0604020202020204" pitchFamily="34" charset="0"/>
              </a:rPr>
              <a:t>airfield</a:t>
            </a:r>
            <a:endParaRPr lang="fr-FR" sz="3200" dirty="0">
              <a:solidFill>
                <a:srgbClr val="002060"/>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2CC9BC1D-5EF7-45E0-8645-48382BCEDCC5}"/>
              </a:ext>
            </a:extLst>
          </p:cNvPr>
          <p:cNvPicPr>
            <a:picLocks noChangeAspect="1"/>
          </p:cNvPicPr>
          <p:nvPr/>
        </p:nvPicPr>
        <p:blipFill>
          <a:blip r:embed="rId5"/>
          <a:stretch>
            <a:fillRect/>
          </a:stretch>
        </p:blipFill>
        <p:spPr>
          <a:xfrm>
            <a:off x="6913454" y="1644843"/>
            <a:ext cx="3707954" cy="5031264"/>
          </a:xfrm>
          <a:prstGeom prst="rect">
            <a:avLst/>
          </a:prstGeom>
        </p:spPr>
      </p:pic>
      <p:pic>
        <p:nvPicPr>
          <p:cNvPr id="12" name="Image 11">
            <a:extLst>
              <a:ext uri="{FF2B5EF4-FFF2-40B4-BE49-F238E27FC236}">
                <a16:creationId xmlns:a16="http://schemas.microsoft.com/office/drawing/2014/main" id="{D0A56D92-6EF1-45DE-A58D-20FC561173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4365" y="1716443"/>
            <a:ext cx="4625313" cy="2766249"/>
          </a:xfrm>
          <a:prstGeom prst="rect">
            <a:avLst/>
          </a:prstGeom>
        </p:spPr>
      </p:pic>
      <p:pic>
        <p:nvPicPr>
          <p:cNvPr id="15" name="Image 14">
            <a:extLst>
              <a:ext uri="{FF2B5EF4-FFF2-40B4-BE49-F238E27FC236}">
                <a16:creationId xmlns:a16="http://schemas.microsoft.com/office/drawing/2014/main" id="{6B10A422-F163-455E-957F-DB3A2BFECF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09227" y="4678886"/>
            <a:ext cx="4700452" cy="1777997"/>
          </a:xfrm>
          <a:prstGeom prst="rect">
            <a:avLst/>
          </a:prstGeom>
        </p:spPr>
      </p:pic>
      <p:sp>
        <p:nvSpPr>
          <p:cNvPr id="17" name="Text Box 3">
            <a:extLst>
              <a:ext uri="{FF2B5EF4-FFF2-40B4-BE49-F238E27FC236}">
                <a16:creationId xmlns:a16="http://schemas.microsoft.com/office/drawing/2014/main" id="{FDB0F94C-7FA4-428B-A140-79880AD9D6AB}"/>
              </a:ext>
            </a:extLst>
          </p:cNvPr>
          <p:cNvSpPr txBox="1">
            <a:spLocks noChangeArrowheads="1"/>
          </p:cNvSpPr>
          <p:nvPr/>
        </p:nvSpPr>
        <p:spPr bwMode="auto">
          <a:xfrm>
            <a:off x="1198346" y="1254778"/>
            <a:ext cx="10643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723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ts val="600"/>
              </a:spcBef>
              <a:buBlip>
                <a:blip r:embed="rId8"/>
              </a:buBlip>
            </a:pPr>
            <a:r>
              <a:rPr lang="fr-FR" altLang="fr-FR" sz="2400" dirty="0" err="1">
                <a:solidFill>
                  <a:srgbClr val="002060"/>
                </a:solidFill>
                <a:latin typeface="+mn-lt"/>
                <a:cs typeface="Adobe Arabic" panose="02040503050201020203" pitchFamily="18" charset="-78"/>
              </a:rPr>
              <a:t>Enough</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space</a:t>
            </a:r>
            <a:r>
              <a:rPr lang="fr-FR" altLang="fr-FR" sz="2400" dirty="0">
                <a:solidFill>
                  <a:srgbClr val="002060"/>
                </a:solidFill>
                <a:latin typeface="+mn-lt"/>
                <a:cs typeface="Adobe Arabic" panose="02040503050201020203" pitchFamily="18" charset="-78"/>
              </a:rPr>
              <a:t> for </a:t>
            </a:r>
            <a:r>
              <a:rPr lang="fr-FR" altLang="fr-FR" sz="2400" dirty="0" err="1">
                <a:solidFill>
                  <a:srgbClr val="002060"/>
                </a:solidFill>
                <a:latin typeface="+mn-lt"/>
                <a:cs typeface="Adobe Arabic" panose="02040503050201020203" pitchFamily="18" charset="-78"/>
              </a:rPr>
              <a:t>aircraft</a:t>
            </a:r>
            <a:r>
              <a:rPr lang="fr-FR" altLang="fr-FR" sz="2400" dirty="0">
                <a:solidFill>
                  <a:srgbClr val="002060"/>
                </a:solidFill>
                <a:latin typeface="+mn-lt"/>
                <a:cs typeface="Adobe Arabic" panose="02040503050201020203" pitchFamily="18" charset="-78"/>
              </a:rPr>
              <a:t> </a:t>
            </a:r>
            <a:r>
              <a:rPr lang="fr-FR" altLang="fr-FR" sz="2400" dirty="0" err="1">
                <a:solidFill>
                  <a:srgbClr val="002060"/>
                </a:solidFill>
                <a:latin typeface="+mn-lt"/>
                <a:cs typeface="Adobe Arabic" panose="02040503050201020203" pitchFamily="18" charset="-78"/>
              </a:rPr>
              <a:t>park</a:t>
            </a:r>
            <a:r>
              <a:rPr lang="fr-FR" altLang="fr-FR" sz="2400" dirty="0">
                <a:solidFill>
                  <a:srgbClr val="002060"/>
                </a:solidFill>
                <a:latin typeface="+mn-lt"/>
                <a:cs typeface="Adobe Arabic" panose="02040503050201020203" pitchFamily="18" charset="-78"/>
              </a:rPr>
              <a:t>, AFIS ATC, </a:t>
            </a:r>
            <a:r>
              <a:rPr lang="fr-FR" altLang="fr-FR" sz="2400" dirty="0" err="1">
                <a:solidFill>
                  <a:srgbClr val="002060"/>
                </a:solidFill>
                <a:latin typeface="+mn-lt"/>
                <a:cs typeface="Adobe Arabic" panose="02040503050201020203" pitchFamily="18" charset="-78"/>
              </a:rPr>
              <a:t>avgas</a:t>
            </a:r>
            <a:r>
              <a:rPr lang="fr-FR" altLang="fr-FR" sz="2400" dirty="0">
                <a:solidFill>
                  <a:srgbClr val="002060"/>
                </a:solidFill>
                <a:latin typeface="+mn-lt"/>
                <a:cs typeface="Adobe Arabic" panose="02040503050201020203" pitchFamily="18" charset="-78"/>
              </a:rPr>
              <a:t>, restaurant, </a:t>
            </a:r>
            <a:r>
              <a:rPr lang="fr-FR" altLang="fr-FR" sz="2400" dirty="0" err="1">
                <a:solidFill>
                  <a:srgbClr val="002060"/>
                </a:solidFill>
                <a:latin typeface="+mn-lt"/>
                <a:cs typeface="Adobe Arabic" panose="02040503050201020203" pitchFamily="18" charset="-78"/>
              </a:rPr>
              <a:t>only</a:t>
            </a:r>
            <a:r>
              <a:rPr lang="fr-FR" altLang="fr-FR" sz="2400" dirty="0">
                <a:solidFill>
                  <a:srgbClr val="002060"/>
                </a:solidFill>
                <a:latin typeface="+mn-lt"/>
                <a:cs typeface="Adobe Arabic" panose="02040503050201020203" pitchFamily="18" charset="-78"/>
              </a:rPr>
              <a:t> emergency </a:t>
            </a:r>
            <a:r>
              <a:rPr lang="fr-FR" altLang="fr-FR" sz="2400" dirty="0" err="1">
                <a:solidFill>
                  <a:srgbClr val="002060"/>
                </a:solidFill>
                <a:latin typeface="+mn-lt"/>
                <a:cs typeface="Adobe Arabic" panose="02040503050201020203" pitchFamily="18" charset="-78"/>
              </a:rPr>
              <a:t>traffic</a:t>
            </a:r>
            <a:r>
              <a:rPr lang="fr-FR" altLang="fr-FR" sz="2400" dirty="0">
                <a:solidFill>
                  <a:srgbClr val="002060"/>
                </a:solidFill>
                <a:latin typeface="+mn-lt"/>
                <a:cs typeface="Adobe Arabic" panose="02040503050201020203" pitchFamily="18" charset="-78"/>
              </a:rPr>
              <a:t> . </a:t>
            </a:r>
          </a:p>
        </p:txBody>
      </p:sp>
    </p:spTree>
    <p:extLst>
      <p:ext uri="{BB962C8B-B14F-4D97-AF65-F5344CB8AC3E}">
        <p14:creationId xmlns:p14="http://schemas.microsoft.com/office/powerpoint/2010/main" val="31346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3"/>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3718</TotalTime>
  <Words>1062</Words>
  <Application>Microsoft Macintosh PowerPoint</Application>
  <PresentationFormat>Grand écran</PresentationFormat>
  <Paragraphs>177</Paragraphs>
  <Slides>24</Slides>
  <Notes>24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POWERPOINT 2010</dc:title>
  <dc:creator>Nicolas GRAVEZ</dc:creator>
  <cp:lastModifiedBy>Philippe Muller</cp:lastModifiedBy>
  <cp:revision>263</cp:revision>
  <cp:lastPrinted>2019-03-28T13:15:36Z</cp:lastPrinted>
  <dcterms:created xsi:type="dcterms:W3CDTF">2016-03-22T13:28:17Z</dcterms:created>
  <dcterms:modified xsi:type="dcterms:W3CDTF">2021-11-15T20:22:38Z</dcterms:modified>
</cp:coreProperties>
</file>