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7"/>
  </p:notesMasterIdLst>
  <p:handoutMasterIdLst>
    <p:handoutMasterId r:id="rId18"/>
  </p:handoutMasterIdLst>
  <p:sldIdLst>
    <p:sldId id="266" r:id="rId2"/>
    <p:sldId id="304" r:id="rId3"/>
    <p:sldId id="299" r:id="rId4"/>
    <p:sldId id="301" r:id="rId5"/>
    <p:sldId id="305" r:id="rId6"/>
    <p:sldId id="322" r:id="rId7"/>
    <p:sldId id="297" r:id="rId8"/>
    <p:sldId id="310" r:id="rId9"/>
    <p:sldId id="320" r:id="rId10"/>
    <p:sldId id="321" r:id="rId11"/>
    <p:sldId id="311" r:id="rId12"/>
    <p:sldId id="319" r:id="rId13"/>
    <p:sldId id="314" r:id="rId14"/>
    <p:sldId id="317" r:id="rId15"/>
    <p:sldId id="318" r:id="rId16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1912"/>
    <a:srgbClr val="FF9900"/>
    <a:srgbClr val="002060"/>
    <a:srgbClr val="7FAC15"/>
    <a:srgbClr val="249C14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5" autoAdjust="0"/>
    <p:restoredTop sz="95214" autoAdjust="0"/>
  </p:normalViewPr>
  <p:slideViewPr>
    <p:cSldViewPr snapToGrid="0">
      <p:cViewPr varScale="1">
        <p:scale>
          <a:sx n="69" d="100"/>
          <a:sy n="69" d="100"/>
        </p:scale>
        <p:origin x="5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30" y="4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76424-D814-4EF9-A875-1CC83422EABD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4D548-7EE4-4BC3-AD2F-208D609F2E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555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E6161-6CA3-4D0F-83CC-EA30D2780377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15D25-4064-420D-B31E-C456493EEFF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883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15D25-4064-420D-B31E-C456493EEFF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636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15D25-4064-420D-B31E-C456493EEFF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913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15D25-4064-420D-B31E-C456493EEFF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233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15D25-4064-420D-B31E-C456493EEFF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261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15D25-4064-420D-B31E-C456493EEFF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581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15D25-4064-420D-B31E-C456493EEFF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410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15D25-4064-420D-B31E-C456493EEFF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970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15D25-4064-420D-B31E-C456493EEFF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10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15D25-4064-420D-B31E-C456493EEFF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722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15D25-4064-420D-B31E-C456493EEFF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189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15D25-4064-420D-B31E-C456493EEFF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553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15D25-4064-420D-B31E-C456493EEFF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542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15D25-4064-420D-B31E-C456493EEFF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22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15D25-4064-420D-B31E-C456493EEFF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456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15D25-4064-420D-B31E-C456493EEFF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4662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CD52-063A-4A65-8E8A-D6E743D567F1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6BED-9314-488C-9AA0-3C841E9507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88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CD52-063A-4A65-8E8A-D6E743D567F1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6BED-9314-488C-9AA0-3C841E9507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53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CD52-063A-4A65-8E8A-D6E743D567F1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6BED-9314-488C-9AA0-3C841E9507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18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CD52-063A-4A65-8E8A-D6E743D567F1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6BED-9314-488C-9AA0-3C841E9507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37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CD52-063A-4A65-8E8A-D6E743D567F1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6BED-9314-488C-9AA0-3C841E9507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87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CD52-063A-4A65-8E8A-D6E743D567F1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6BED-9314-488C-9AA0-3C841E9507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014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CD52-063A-4A65-8E8A-D6E743D567F1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6BED-9314-488C-9AA0-3C841E9507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357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CD52-063A-4A65-8E8A-D6E743D567F1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6BED-9314-488C-9AA0-3C841E9507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506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CD52-063A-4A65-8E8A-D6E743D567F1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6BED-9314-488C-9AA0-3C841E9507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841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CD52-063A-4A65-8E8A-D6E743D567F1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6BED-9314-488C-9AA0-3C841E9507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451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CD52-063A-4A65-8E8A-D6E743D567F1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6BED-9314-488C-9AA0-3C841E9507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98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5CD52-063A-4A65-8E8A-D6E743D567F1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16BED-9314-488C-9AA0-3C841E95074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82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1.pn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emf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42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emf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emf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22.jpe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emf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dtn@ff-aero.fr" TargetMode="External"/><Relationship Id="rId5" Type="http://schemas.openxmlformats.org/officeDocument/2006/relationships/hyperlink" Target="mailto:contact@ff-aero.fr" TargetMode="Externa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emf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2.jpe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.emf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32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emf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55" y="0"/>
            <a:ext cx="12262104" cy="68974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580" y="5764089"/>
            <a:ext cx="12262104" cy="1177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97280" cy="693115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118" y="243369"/>
            <a:ext cx="4048853" cy="188068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4979821" y="2072688"/>
            <a:ext cx="4171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rgbClr val="FD1912"/>
                </a:solidFill>
              </a:rPr>
              <a:t>Preliminary BID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963705" y="3343799"/>
            <a:ext cx="80170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25th FAI</a:t>
            </a:r>
          </a:p>
          <a:p>
            <a:pPr algn="ctr"/>
            <a:r>
              <a:rPr lang="fr-FR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</a:t>
            </a:r>
            <a:r>
              <a:rPr lang="fr-FR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Precision</a:t>
            </a:r>
            <a:r>
              <a:rPr lang="fr-FR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Flying</a:t>
            </a:r>
            <a:r>
              <a:rPr lang="fr-FR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Championship</a:t>
            </a:r>
            <a:r>
              <a:rPr lang="fr-FR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fr-FR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Albi - France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467" y="5753439"/>
            <a:ext cx="12262104" cy="36933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cs typeface="Adobe Arabic" panose="02040503050201020203" pitchFamily="18" charset="-78"/>
              </a:rPr>
              <a:t>                       Our </a:t>
            </a:r>
            <a:r>
              <a:rPr lang="fr-FR" dirty="0" err="1">
                <a:solidFill>
                  <a:schemeClr val="bg1"/>
                </a:solidFill>
                <a:cs typeface="Adobe Arabic" panose="02040503050201020203" pitchFamily="18" charset="-78"/>
              </a:rPr>
              <a:t>partners</a:t>
            </a:r>
            <a:r>
              <a:rPr lang="fr-FR" dirty="0">
                <a:solidFill>
                  <a:schemeClr val="bg1"/>
                </a:solidFill>
                <a:cs typeface="Adobe Arabic" panose="02040503050201020203" pitchFamily="18" charset="-78"/>
              </a:rPr>
              <a:t>: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53586" y="144440"/>
            <a:ext cx="696024" cy="657308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GAC MEETING 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130770" y="6131873"/>
            <a:ext cx="11105935" cy="821401"/>
            <a:chOff x="1130770" y="6131873"/>
            <a:chExt cx="11105935" cy="821401"/>
          </a:xfrm>
        </p:grpSpPr>
        <p:grpSp>
          <p:nvGrpSpPr>
            <p:cNvPr id="4" name="Groupe 3"/>
            <p:cNvGrpSpPr/>
            <p:nvPr/>
          </p:nvGrpSpPr>
          <p:grpSpPr>
            <a:xfrm>
              <a:off x="1130770" y="6131873"/>
              <a:ext cx="11105935" cy="821401"/>
              <a:chOff x="1130770" y="6131873"/>
              <a:chExt cx="11105935" cy="821401"/>
            </a:xfrm>
          </p:grpSpPr>
          <p:grpSp>
            <p:nvGrpSpPr>
              <p:cNvPr id="38" name="Groupe 37"/>
              <p:cNvGrpSpPr/>
              <p:nvPr/>
            </p:nvGrpSpPr>
            <p:grpSpPr>
              <a:xfrm>
                <a:off x="1130770" y="6131873"/>
                <a:ext cx="11105935" cy="821401"/>
                <a:chOff x="1910" y="6092613"/>
                <a:chExt cx="11433490" cy="857238"/>
              </a:xfrm>
            </p:grpSpPr>
            <p:pic>
              <p:nvPicPr>
                <p:cNvPr id="39" name="Image 38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10" y="6115658"/>
                  <a:ext cx="825056" cy="825056"/>
                </a:xfrm>
                <a:prstGeom prst="rect">
                  <a:avLst/>
                </a:prstGeom>
              </p:spPr>
            </p:pic>
            <p:pic>
              <p:nvPicPr>
                <p:cNvPr id="41" name="Image 40"/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2275" y="6109518"/>
                  <a:ext cx="825056" cy="825056"/>
                </a:xfrm>
                <a:prstGeom prst="rect">
                  <a:avLst/>
                </a:prstGeom>
              </p:spPr>
            </p:pic>
            <p:pic>
              <p:nvPicPr>
                <p:cNvPr id="42" name="Image 41"/>
                <p:cNvPicPr>
                  <a:picLocks noChangeAspect="1"/>
                </p:cNvPicPr>
                <p:nvPr/>
              </p:nvPicPr>
              <p:blipFill rotWithShape="1"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22053" r="27056"/>
                <a:stretch/>
              </p:blipFill>
              <p:spPr>
                <a:xfrm>
                  <a:off x="708511" y="6115464"/>
                  <a:ext cx="419877" cy="825056"/>
                </a:xfrm>
                <a:prstGeom prst="rect">
                  <a:avLst/>
                </a:prstGeom>
              </p:spPr>
            </p:pic>
            <p:pic>
              <p:nvPicPr>
                <p:cNvPr id="43" name="Image 42"/>
                <p:cNvPicPr>
                  <a:picLocks noChangeAspect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08840" y="6124795"/>
                  <a:ext cx="825056" cy="825056"/>
                </a:xfrm>
                <a:prstGeom prst="rect">
                  <a:avLst/>
                </a:prstGeom>
              </p:spPr>
            </p:pic>
            <p:pic>
              <p:nvPicPr>
                <p:cNvPr id="44" name="Image 43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95371" y="6120606"/>
                  <a:ext cx="825056" cy="825056"/>
                </a:xfrm>
                <a:prstGeom prst="rect">
                  <a:avLst/>
                </a:prstGeom>
              </p:spPr>
            </p:pic>
            <p:pic>
              <p:nvPicPr>
                <p:cNvPr id="45" name="Image 44"/>
                <p:cNvPicPr>
                  <a:picLocks noChangeAspect="1"/>
                </p:cNvPicPr>
                <p:nvPr/>
              </p:nvPicPr>
              <p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31065" y="6109367"/>
                  <a:ext cx="825056" cy="825056"/>
                </a:xfrm>
                <a:prstGeom prst="rect">
                  <a:avLst/>
                </a:prstGeom>
              </p:spPr>
            </p:pic>
            <p:pic>
              <p:nvPicPr>
                <p:cNvPr id="46" name="Image 45"/>
                <p:cNvPicPr>
                  <a:picLocks noChangeAspect="1"/>
                </p:cNvPicPr>
                <p:nvPr/>
              </p:nvPicPr>
              <p:blipFill rotWithShape="1"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16925" r="9565"/>
                <a:stretch/>
              </p:blipFill>
              <p:spPr>
                <a:xfrm>
                  <a:off x="7491866" y="6109129"/>
                  <a:ext cx="606490" cy="825056"/>
                </a:xfrm>
                <a:prstGeom prst="rect">
                  <a:avLst/>
                </a:prstGeom>
              </p:spPr>
            </p:pic>
            <p:pic>
              <p:nvPicPr>
                <p:cNvPr id="47" name="Image 46"/>
                <p:cNvPicPr>
                  <a:picLocks noChangeAspect="1"/>
                </p:cNvPicPr>
                <p:nvPr/>
              </p:nvPicPr>
              <p:blipFill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36602" y="6092613"/>
                  <a:ext cx="825056" cy="825056"/>
                </a:xfrm>
                <a:prstGeom prst="rect">
                  <a:avLst/>
                </a:prstGeom>
              </p:spPr>
            </p:pic>
            <p:pic>
              <p:nvPicPr>
                <p:cNvPr id="48" name="Image 47"/>
                <p:cNvPicPr>
                  <a:picLocks noChangeAspect="1"/>
                </p:cNvPicPr>
                <p:nvPr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10344" y="6109613"/>
                  <a:ext cx="825056" cy="825057"/>
                </a:xfrm>
                <a:prstGeom prst="rect">
                  <a:avLst/>
                </a:prstGeom>
              </p:spPr>
            </p:pic>
            <p:pic>
              <p:nvPicPr>
                <p:cNvPr id="49" name="Image 48"/>
                <p:cNvPicPr>
                  <a:picLocks noChangeAspect="1"/>
                </p:cNvPicPr>
                <p:nvPr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35775" y="6422055"/>
                  <a:ext cx="723111" cy="169725"/>
                </a:xfrm>
                <a:prstGeom prst="rect">
                  <a:avLst/>
                </a:prstGeom>
              </p:spPr>
            </p:pic>
            <p:pic>
              <p:nvPicPr>
                <p:cNvPr id="50" name="Image 49"/>
                <p:cNvPicPr>
                  <a:picLocks noChangeAspect="1"/>
                </p:cNvPicPr>
                <p:nvPr/>
              </p:nvPicPr>
              <p:blipFill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1957" y="6120797"/>
                  <a:ext cx="825056" cy="825056"/>
                </a:xfrm>
                <a:prstGeom prst="rect">
                  <a:avLst/>
                </a:prstGeom>
              </p:spPr>
            </p:pic>
            <p:pic>
              <p:nvPicPr>
                <p:cNvPr id="52" name="Image 51"/>
                <p:cNvPicPr>
                  <a:picLocks noChangeAspect="1"/>
                </p:cNvPicPr>
                <p:nvPr/>
              </p:nvPicPr>
              <p:blipFill>
                <a:blip r:embed="rId1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11580" y="6113076"/>
                  <a:ext cx="825056" cy="825056"/>
                </a:xfrm>
                <a:prstGeom prst="rect">
                  <a:avLst/>
                </a:prstGeom>
              </p:spPr>
            </p:pic>
            <p:pic>
              <p:nvPicPr>
                <p:cNvPr id="53" name="Image 52"/>
                <p:cNvPicPr>
                  <a:picLocks noChangeAspect="1"/>
                </p:cNvPicPr>
                <p:nvPr/>
              </p:nvPicPr>
              <p:blipFill rotWithShape="1">
                <a:blip r:embed="rId1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19790" r="18010"/>
                <a:stretch/>
              </p:blipFill>
              <p:spPr>
                <a:xfrm>
                  <a:off x="6876041" y="6111275"/>
                  <a:ext cx="513185" cy="825056"/>
                </a:xfrm>
                <a:prstGeom prst="rect">
                  <a:avLst/>
                </a:prstGeom>
              </p:spPr>
            </p:pic>
            <p:pic>
              <p:nvPicPr>
                <p:cNvPr id="54" name="Image 53"/>
                <p:cNvPicPr>
                  <a:picLocks noChangeAspect="1"/>
                </p:cNvPicPr>
                <p:nvPr/>
              </p:nvPicPr>
              <p:blipFill>
                <a:blip r:embed="rId1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93224" y="6415723"/>
                  <a:ext cx="668683" cy="239953"/>
                </a:xfrm>
                <a:prstGeom prst="rect">
                  <a:avLst/>
                </a:prstGeom>
              </p:spPr>
            </p:pic>
          </p:grpSp>
          <p:pic>
            <p:nvPicPr>
              <p:cNvPr id="2" name="Image 1"/>
              <p:cNvPicPr>
                <a:picLocks noChangeAspect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58228" y="6364649"/>
                <a:ext cx="349435" cy="349435"/>
              </a:xfrm>
              <a:prstGeom prst="rect">
                <a:avLst/>
              </a:prstGeom>
            </p:spPr>
          </p:pic>
          <p:pic>
            <p:nvPicPr>
              <p:cNvPr id="3" name="Image 2"/>
              <p:cNvPicPr>
                <a:picLocks noChangeAspect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13820" y="6352228"/>
                <a:ext cx="290112" cy="373761"/>
              </a:xfrm>
              <a:prstGeom prst="rect">
                <a:avLst/>
              </a:prstGeom>
            </p:spPr>
          </p:pic>
          <p:pic>
            <p:nvPicPr>
              <p:cNvPr id="1030" name="Picture 6" descr="RÃ©sultat de recherche d'images pour &quot;MINISTERE DES ARMEE&quot;"/>
              <p:cNvPicPr>
                <a:picLocks noChangeAspect="1" noChangeArrowheads="1"/>
              </p:cNvPicPr>
              <p:nvPr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9996" y="6357754"/>
                <a:ext cx="299543" cy="3658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6" descr="RÃ©sultat de recherche d'images pour &quot;MINISTERE DES ARMEE&quot;"/>
              <p:cNvPicPr>
                <a:picLocks noChangeAspect="1" noChangeArrowheads="1"/>
              </p:cNvPicPr>
              <p:nvPr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1598" y="6353800"/>
                <a:ext cx="299543" cy="3658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32" name="Picture 8" descr="RÃ©sultat de recherche d'images pour &quot;MINISTERE DES SPORT&quot;"/>
            <p:cNvPicPr>
              <a:picLocks noChangeAspect="1" noChangeArrowheads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609" y="6359005"/>
              <a:ext cx="281550" cy="361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D269AD7E-20F2-4ACA-BCB8-CB1B715BABCB}"/>
              </a:ext>
            </a:extLst>
          </p:cNvPr>
          <p:cNvSpPr txBox="1"/>
          <p:nvPr/>
        </p:nvSpPr>
        <p:spPr>
          <a:xfrm>
            <a:off x="1385600" y="2124049"/>
            <a:ext cx="3318537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fr-FR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French </a:t>
            </a:r>
            <a:r>
              <a:rPr lang="fr-FR" sz="2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Aeronautic</a:t>
            </a:r>
            <a:r>
              <a:rPr lang="fr-FR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Federation</a:t>
            </a:r>
            <a:endParaRPr lang="fr-FR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90A16AE-2CBD-4ADA-A72C-497317E5C8C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16789" y="327571"/>
            <a:ext cx="2564815" cy="157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Moins 2"/>
          <p:cNvSpPr/>
          <p:nvPr/>
        </p:nvSpPr>
        <p:spPr>
          <a:xfrm>
            <a:off x="3893390" y="930301"/>
            <a:ext cx="8213745" cy="324477"/>
          </a:xfrm>
          <a:prstGeom prst="mathMin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412" y="0"/>
            <a:ext cx="2492913" cy="1157950"/>
          </a:xfrm>
          <a:prstGeom prst="rect">
            <a:avLst/>
          </a:prstGeom>
        </p:spPr>
      </p:pic>
      <p:pic>
        <p:nvPicPr>
          <p:cNvPr id="1026" name="Picture 2" descr="Résultat de recherche d'images pour &quot;logo FAI GAC&quot;">
            <a:extLst>
              <a:ext uri="{FF2B5EF4-FFF2-40B4-BE49-F238E27FC236}">
                <a16:creationId xmlns:a16="http://schemas.microsoft.com/office/drawing/2014/main" id="{3C82F2E3-B866-418F-B279-CAE4422DF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4985" y="18259"/>
            <a:ext cx="1487026" cy="91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022C19-6456-416E-93A7-E393A4102E43}"/>
              </a:ext>
            </a:extLst>
          </p:cNvPr>
          <p:cNvSpPr/>
          <p:nvPr/>
        </p:nvSpPr>
        <p:spPr>
          <a:xfrm>
            <a:off x="3852722" y="181893"/>
            <a:ext cx="60805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 </a:t>
            </a:r>
            <a:r>
              <a:rPr lang="fr-FR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comfort</a:t>
            </a: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hotel</a:t>
            </a: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Mercure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E453E3A-2AF3-4283-8E3C-60154DD335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0235" y="3885282"/>
            <a:ext cx="3714750" cy="279082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E21F78A-97C5-4561-B96E-FF05A266796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776" y="2067251"/>
            <a:ext cx="4848083" cy="363606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E721DA4-0A53-4997-8498-2B54929430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0235" y="1254778"/>
            <a:ext cx="3735728" cy="248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1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Moins 2"/>
          <p:cNvSpPr/>
          <p:nvPr/>
        </p:nvSpPr>
        <p:spPr>
          <a:xfrm>
            <a:off x="3893390" y="930301"/>
            <a:ext cx="8213745" cy="324477"/>
          </a:xfrm>
          <a:prstGeom prst="mathMin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412" y="0"/>
            <a:ext cx="2492913" cy="1157950"/>
          </a:xfrm>
          <a:prstGeom prst="rect">
            <a:avLst/>
          </a:prstGeom>
        </p:spPr>
      </p:pic>
      <p:pic>
        <p:nvPicPr>
          <p:cNvPr id="1026" name="Picture 2" descr="Résultat de recherche d'images pour &quot;logo FAI GAC&quot;">
            <a:extLst>
              <a:ext uri="{FF2B5EF4-FFF2-40B4-BE49-F238E27FC236}">
                <a16:creationId xmlns:a16="http://schemas.microsoft.com/office/drawing/2014/main" id="{3C82F2E3-B866-418F-B279-CAE4422DF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4985" y="18259"/>
            <a:ext cx="1487026" cy="91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9A8031-F5DC-485B-970A-652FB6984F98}"/>
              </a:ext>
            </a:extLst>
          </p:cNvPr>
          <p:cNvSpPr/>
          <p:nvPr/>
        </p:nvSpPr>
        <p:spPr>
          <a:xfrm>
            <a:off x="5797952" y="181893"/>
            <a:ext cx="21900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Albi </a:t>
            </a:r>
            <a:r>
              <a:rPr lang="fr-FR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airfield</a:t>
            </a:r>
            <a:endParaRPr lang="fr-FR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2152DE6-2F95-424F-809C-EE9D5EA43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2703" y="1742888"/>
            <a:ext cx="9132315" cy="473381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A547D1F-CE27-4967-BB8D-C0D7238B9010}"/>
              </a:ext>
            </a:extLst>
          </p:cNvPr>
          <p:cNvSpPr txBox="1"/>
          <p:nvPr/>
        </p:nvSpPr>
        <p:spPr>
          <a:xfrm>
            <a:off x="5356934" y="1155490"/>
            <a:ext cx="35740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ts val="600"/>
              </a:spcBef>
              <a:buBlip>
                <a:blip r:embed="rId6"/>
              </a:buBlip>
            </a:pPr>
            <a:r>
              <a:rPr lang="fr-FR" altLang="fr-FR" sz="28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Appropriate</a:t>
            </a:r>
            <a:r>
              <a:rPr lang="fr-FR" altLang="fr-FR" sz="28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</a:t>
            </a:r>
            <a:r>
              <a:rPr lang="fr-FR" altLang="fr-FR" sz="28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airspace</a:t>
            </a:r>
            <a:endParaRPr lang="fr-FR" altLang="fr-FR" sz="2800" dirty="0">
              <a:solidFill>
                <a:srgbClr val="002060"/>
              </a:solidFill>
              <a:latin typeface="+mn-lt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694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Moins 2"/>
          <p:cNvSpPr/>
          <p:nvPr/>
        </p:nvSpPr>
        <p:spPr>
          <a:xfrm>
            <a:off x="3893390" y="930301"/>
            <a:ext cx="8213745" cy="324477"/>
          </a:xfrm>
          <a:prstGeom prst="mathMin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412" y="0"/>
            <a:ext cx="2492913" cy="1157950"/>
          </a:xfrm>
          <a:prstGeom prst="rect">
            <a:avLst/>
          </a:prstGeom>
        </p:spPr>
      </p:pic>
      <p:pic>
        <p:nvPicPr>
          <p:cNvPr id="1026" name="Picture 2" descr="Résultat de recherche d'images pour &quot;logo FAI GAC&quot;">
            <a:extLst>
              <a:ext uri="{FF2B5EF4-FFF2-40B4-BE49-F238E27FC236}">
                <a16:creationId xmlns:a16="http://schemas.microsoft.com/office/drawing/2014/main" id="{3C82F2E3-B866-418F-B279-CAE4422DF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4985" y="18259"/>
            <a:ext cx="1487026" cy="91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9A8031-F5DC-485B-970A-652FB6984F98}"/>
              </a:ext>
            </a:extLst>
          </p:cNvPr>
          <p:cNvSpPr/>
          <p:nvPr/>
        </p:nvSpPr>
        <p:spPr>
          <a:xfrm>
            <a:off x="5797952" y="181893"/>
            <a:ext cx="21900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Albi </a:t>
            </a:r>
            <a:r>
              <a:rPr lang="fr-FR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airfield</a:t>
            </a:r>
            <a:endParaRPr lang="fr-FR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CC9BC1D-5EF7-45E0-8645-48382BCEDC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3454" y="1644843"/>
            <a:ext cx="3707954" cy="503126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0A56D92-6EF1-45DE-A58D-20FC561173B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4365" y="1716443"/>
            <a:ext cx="4625313" cy="276624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B10A422-F163-455E-957F-DB3A2BFECF9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227" y="4678886"/>
            <a:ext cx="4700452" cy="1777997"/>
          </a:xfrm>
          <a:prstGeom prst="rect">
            <a:avLst/>
          </a:prstGeom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FDB0F94C-7FA4-428B-A140-79880AD9D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592" y="1254778"/>
            <a:ext cx="56176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23900" indent="-723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ts val="600"/>
              </a:spcBef>
              <a:buBlip>
                <a:blip r:embed="rId8"/>
              </a:buBlip>
            </a:pP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Enough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room for </a:t>
            </a: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aircraft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parking </a:t>
            </a:r>
          </a:p>
        </p:txBody>
      </p:sp>
    </p:spTree>
    <p:extLst>
      <p:ext uri="{BB962C8B-B14F-4D97-AF65-F5344CB8AC3E}">
        <p14:creationId xmlns:p14="http://schemas.microsoft.com/office/powerpoint/2010/main" val="31346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Moins 2"/>
          <p:cNvSpPr/>
          <p:nvPr/>
        </p:nvSpPr>
        <p:spPr>
          <a:xfrm>
            <a:off x="3893390" y="930301"/>
            <a:ext cx="8213745" cy="324477"/>
          </a:xfrm>
          <a:prstGeom prst="mathMin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412" y="0"/>
            <a:ext cx="2492913" cy="1157950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21956" y="1418411"/>
            <a:ext cx="10385179" cy="521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23900" indent="-723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ts val="600"/>
              </a:spcBef>
              <a:buBlip>
                <a:blip r:embed="rId4"/>
              </a:buBlip>
            </a:pPr>
            <a:r>
              <a:rPr lang="en-US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Cessna 152 &amp; Cessna 172 will be easily available for rent</a:t>
            </a:r>
          </a:p>
          <a:p>
            <a:pPr marL="0" indent="0">
              <a:spcBef>
                <a:spcPts val="600"/>
              </a:spcBef>
            </a:pPr>
            <a:endParaRPr lang="en-US" altLang="fr-FR" sz="2400" dirty="0">
              <a:solidFill>
                <a:srgbClr val="002060"/>
              </a:solidFill>
              <a:latin typeface="+mn-lt"/>
              <a:cs typeface="Adobe Arabic" panose="02040503050201020203" pitchFamily="18" charset="-78"/>
            </a:endParaRPr>
          </a:p>
          <a:p>
            <a:pPr marL="762000" lvl="2" indent="-342900">
              <a:spcBef>
                <a:spcPts val="600"/>
              </a:spcBef>
              <a:buBlip>
                <a:blip r:embed="rId4"/>
              </a:buBlip>
            </a:pPr>
            <a:r>
              <a:rPr lang="en-US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Cessna 172 wet : 175 €/h</a:t>
            </a:r>
          </a:p>
          <a:p>
            <a:pPr marL="762000" lvl="2" indent="-342900">
              <a:spcBef>
                <a:spcPts val="600"/>
              </a:spcBef>
              <a:buBlip>
                <a:blip r:embed="rId4"/>
              </a:buBlip>
            </a:pPr>
            <a:r>
              <a:rPr lang="en-US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Cessna 152 wet : 150 €/h</a:t>
            </a:r>
          </a:p>
          <a:p>
            <a:pPr marL="538163" indent="0">
              <a:spcBef>
                <a:spcPts val="600"/>
              </a:spcBef>
            </a:pPr>
            <a:r>
              <a:rPr lang="fr-FR" altLang="fr-FR" sz="20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+ a ferry contribution </a:t>
            </a:r>
            <a:r>
              <a:rPr lang="fr-FR" altLang="fr-FR" sz="20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depending</a:t>
            </a:r>
            <a:r>
              <a:rPr lang="fr-FR" altLang="fr-FR" sz="20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on the sharing </a:t>
            </a:r>
          </a:p>
          <a:p>
            <a:pPr marL="538163" indent="0">
              <a:spcBef>
                <a:spcPts val="600"/>
              </a:spcBef>
            </a:pPr>
            <a:r>
              <a:rPr lang="fr-FR" altLang="fr-FR" sz="20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of the plane </a:t>
            </a:r>
            <a:r>
              <a:rPr lang="fr-FR" altLang="fr-FR" sz="20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with</a:t>
            </a:r>
            <a:r>
              <a:rPr lang="fr-FR" altLang="fr-FR" sz="20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</a:t>
            </a:r>
            <a:r>
              <a:rPr lang="fr-FR" altLang="fr-FR" sz="20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other</a:t>
            </a:r>
            <a:r>
              <a:rPr lang="fr-FR" altLang="fr-FR" sz="20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</a:t>
            </a:r>
            <a:r>
              <a:rPr lang="fr-FR" altLang="fr-FR" sz="20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renters</a:t>
            </a:r>
            <a:endParaRPr lang="fr-FR" altLang="fr-FR" sz="2000" dirty="0">
              <a:solidFill>
                <a:srgbClr val="002060"/>
              </a:solidFill>
              <a:latin typeface="+mn-lt"/>
              <a:cs typeface="Adobe Arabic" panose="02040503050201020203" pitchFamily="18" charset="-78"/>
            </a:endParaRPr>
          </a:p>
          <a:p>
            <a:pPr marL="342900" indent="-342900">
              <a:spcBef>
                <a:spcPts val="600"/>
              </a:spcBef>
              <a:buBlip>
                <a:blip r:embed="rId4"/>
              </a:buBlip>
            </a:pPr>
            <a:endParaRPr lang="fr-FR" altLang="fr-FR" sz="2400" dirty="0">
              <a:solidFill>
                <a:srgbClr val="002060"/>
              </a:solidFill>
              <a:latin typeface="+mn-lt"/>
              <a:cs typeface="Adobe Arabic" panose="02040503050201020203" pitchFamily="18" charset="-78"/>
            </a:endParaRPr>
          </a:p>
          <a:p>
            <a:pPr marL="342900" indent="-342900">
              <a:spcBef>
                <a:spcPts val="600"/>
              </a:spcBef>
              <a:buBlip>
                <a:blip r:embed="rId4"/>
              </a:buBlip>
            </a:pPr>
            <a:endParaRPr lang="fr-FR" altLang="fr-FR" sz="2400" dirty="0">
              <a:solidFill>
                <a:srgbClr val="002060"/>
              </a:solidFill>
              <a:latin typeface="+mn-lt"/>
              <a:cs typeface="Adobe Arabic" panose="02040503050201020203" pitchFamily="18" charset="-78"/>
            </a:endParaRPr>
          </a:p>
          <a:p>
            <a:pPr marL="342900" indent="-342900">
              <a:spcBef>
                <a:spcPts val="600"/>
              </a:spcBef>
              <a:buBlip>
                <a:blip r:embed="rId4"/>
              </a:buBlip>
            </a:pPr>
            <a:endParaRPr lang="fr-FR" altLang="fr-FR" sz="2400" dirty="0">
              <a:solidFill>
                <a:srgbClr val="002060"/>
              </a:solidFill>
              <a:latin typeface="+mn-lt"/>
              <a:cs typeface="Adobe Arabic" panose="02040503050201020203" pitchFamily="18" charset="-78"/>
            </a:endParaRPr>
          </a:p>
          <a:p>
            <a:pPr marL="342900" indent="-342900">
              <a:spcBef>
                <a:spcPts val="600"/>
              </a:spcBef>
              <a:buBlip>
                <a:blip r:embed="rId4"/>
              </a:buBlip>
            </a:pP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100LL </a:t>
            </a: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available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 : 2,30 € / l</a:t>
            </a:r>
          </a:p>
          <a:p>
            <a:pPr marL="360363" lvl="1" indent="0">
              <a:spcBef>
                <a:spcPts val="600"/>
              </a:spcBef>
            </a:pPr>
            <a:r>
              <a:rPr lang="en-US" sz="20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Price depending on petrol market in 2022 </a:t>
            </a:r>
          </a:p>
          <a:p>
            <a:pPr marL="0" indent="0" eaLnBrk="1" hangingPunct="1">
              <a:spcBef>
                <a:spcPct val="30000"/>
              </a:spcBef>
            </a:pPr>
            <a:endParaRPr lang="fr-FR" altLang="fr-FR" sz="2400" dirty="0">
              <a:latin typeface="+mn-lt"/>
              <a:cs typeface="Adobe Arabic" panose="02040503050201020203" pitchFamily="18" charset="-78"/>
            </a:endParaRPr>
          </a:p>
        </p:txBody>
      </p:sp>
      <p:pic>
        <p:nvPicPr>
          <p:cNvPr id="1026" name="Picture 2" descr="Résultat de recherche d'images pour &quot;logo FAI GAC&quot;">
            <a:extLst>
              <a:ext uri="{FF2B5EF4-FFF2-40B4-BE49-F238E27FC236}">
                <a16:creationId xmlns:a16="http://schemas.microsoft.com/office/drawing/2014/main" id="{3C82F2E3-B866-418F-B279-CAE4422DF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4985" y="18259"/>
            <a:ext cx="1487026" cy="91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9A8031-F5DC-485B-970A-652FB6984F98}"/>
              </a:ext>
            </a:extLst>
          </p:cNvPr>
          <p:cNvSpPr/>
          <p:nvPr/>
        </p:nvSpPr>
        <p:spPr>
          <a:xfrm>
            <a:off x="4865015" y="181893"/>
            <a:ext cx="4055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Aircraft </a:t>
            </a:r>
            <a:r>
              <a:rPr lang="fr-FR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Hire</a:t>
            </a: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Fuel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670DED0-F4A6-4F3D-80F5-6E15676B254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039" y="2035491"/>
            <a:ext cx="2783837" cy="185589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23B9701-FCBF-4B5F-B489-8862A481C96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039" y="4348020"/>
            <a:ext cx="1492930" cy="218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8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Moins 2"/>
          <p:cNvSpPr/>
          <p:nvPr/>
        </p:nvSpPr>
        <p:spPr>
          <a:xfrm>
            <a:off x="3893390" y="930301"/>
            <a:ext cx="8213745" cy="324477"/>
          </a:xfrm>
          <a:prstGeom prst="mathMin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412" y="0"/>
            <a:ext cx="2492913" cy="1157950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21956" y="1321583"/>
            <a:ext cx="10385179" cy="546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23900" indent="-723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ts val="600"/>
              </a:spcBef>
              <a:buBlip>
                <a:blip r:embed="rId4"/>
              </a:buBlip>
            </a:pPr>
            <a:r>
              <a:rPr lang="en-US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Entry fee included</a:t>
            </a:r>
            <a:endParaRPr lang="en-US" sz="2400" dirty="0">
              <a:solidFill>
                <a:srgbClr val="002060"/>
              </a:solidFill>
              <a:latin typeface="+mn-lt"/>
              <a:cs typeface="Adobe Arabic" panose="02040503050201020203" pitchFamily="18" charset="-78"/>
            </a:endParaRPr>
          </a:p>
          <a:p>
            <a:pPr marL="1162050" lvl="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Opening</a:t>
            </a:r>
            <a:r>
              <a:rPr lang="fr-FR" sz="20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/</a:t>
            </a:r>
            <a:r>
              <a:rPr lang="fr-FR" sz="20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closing</a:t>
            </a:r>
            <a:r>
              <a:rPr lang="fr-FR" sz="20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ceremony</a:t>
            </a:r>
            <a:r>
              <a:rPr lang="fr-FR" sz="20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(2)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Accommodation in double rooms incl. breakfast (7)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Lunch at the airfield 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Dinner</a:t>
            </a:r>
            <a:r>
              <a:rPr lang="fr-FR" sz="20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at the </a:t>
            </a:r>
            <a:r>
              <a:rPr lang="fr-FR" sz="20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Hotel</a:t>
            </a:r>
            <a:r>
              <a:rPr lang="fr-FR" sz="20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Transportation to/from the airfield/accommodation (14x)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Envelopes for training stages (3)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Envelopes for navigation tests </a:t>
            </a:r>
          </a:p>
          <a:p>
            <a:pPr marL="914400" lvl="2" indent="0"/>
            <a:endParaRPr lang="en-US" sz="2000" dirty="0">
              <a:solidFill>
                <a:srgbClr val="002060"/>
              </a:solidFill>
              <a:latin typeface="+mn-lt"/>
              <a:cs typeface="Adobe Arabic" panose="02040503050201020203" pitchFamily="18" charset="-78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Standard hotel (Ibis style):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For each pilot 1200 €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For each other team member 1000 €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Extra for single 250 €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Superior Comfort Hotel (Mercure):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For each pilot 1400 €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For each other team member 1200 €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Extra for single 300 €</a:t>
            </a:r>
          </a:p>
        </p:txBody>
      </p:sp>
      <p:pic>
        <p:nvPicPr>
          <p:cNvPr id="1026" name="Picture 2" descr="Résultat de recherche d'images pour &quot;logo FAI GAC&quot;">
            <a:extLst>
              <a:ext uri="{FF2B5EF4-FFF2-40B4-BE49-F238E27FC236}">
                <a16:creationId xmlns:a16="http://schemas.microsoft.com/office/drawing/2014/main" id="{3C82F2E3-B866-418F-B279-CAE4422DF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4985" y="18259"/>
            <a:ext cx="1487026" cy="91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9A8031-F5DC-485B-970A-652FB6984F98}"/>
              </a:ext>
            </a:extLst>
          </p:cNvPr>
          <p:cNvSpPr/>
          <p:nvPr/>
        </p:nvSpPr>
        <p:spPr>
          <a:xfrm>
            <a:off x="5878108" y="181893"/>
            <a:ext cx="2029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Entry </a:t>
            </a:r>
            <a:r>
              <a:rPr lang="fr-FR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fees</a:t>
            </a:r>
            <a:endParaRPr lang="fr-FR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59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Moins 2"/>
          <p:cNvSpPr/>
          <p:nvPr/>
        </p:nvSpPr>
        <p:spPr>
          <a:xfrm>
            <a:off x="3893390" y="930301"/>
            <a:ext cx="8213745" cy="324477"/>
          </a:xfrm>
          <a:prstGeom prst="mathMin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412" y="0"/>
            <a:ext cx="2492913" cy="1157950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00377" y="1321583"/>
            <a:ext cx="10385179" cy="611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23900" indent="-723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ts val="600"/>
              </a:spcBef>
              <a:buBlip>
                <a:blip r:embed="rId4"/>
              </a:buBlip>
            </a:pPr>
            <a:r>
              <a:rPr lang="fr-FR" altLang="fr-FR" sz="2400" dirty="0">
                <a:latin typeface="+mn-lt"/>
                <a:cs typeface="Adobe Arabic" panose="02040503050201020203" pitchFamily="18" charset="-78"/>
              </a:rPr>
              <a:t>25th WPFC </a:t>
            </a:r>
            <a:r>
              <a:rPr lang="fr-FR" altLang="fr-FR" sz="2400" dirty="0" err="1">
                <a:latin typeface="+mn-lt"/>
                <a:cs typeface="Adobe Arabic" panose="02040503050201020203" pitchFamily="18" charset="-78"/>
              </a:rPr>
              <a:t>Championship</a:t>
            </a:r>
            <a:r>
              <a:rPr lang="fr-FR" altLang="fr-FR" sz="2400" dirty="0">
                <a:latin typeface="+mn-lt"/>
                <a:cs typeface="Adobe Arabic" panose="02040503050201020203" pitchFamily="18" charset="-78"/>
              </a:rPr>
              <a:t> 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:</a:t>
            </a:r>
          </a:p>
          <a:p>
            <a:pPr marL="762000" lvl="2" indent="-342900">
              <a:spcBef>
                <a:spcPts val="600"/>
              </a:spcBef>
              <a:buBlip>
                <a:blip r:embed="rId4"/>
              </a:buBlip>
            </a:pP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15th to 20th August 2022 : 5 </a:t>
            </a: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unofficial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practice </a:t>
            </a: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days</a:t>
            </a:r>
            <a:endParaRPr lang="fr-FR" altLang="fr-FR" sz="2400" dirty="0">
              <a:solidFill>
                <a:srgbClr val="002060"/>
              </a:solidFill>
              <a:latin typeface="+mn-lt"/>
              <a:cs typeface="Adobe Arabic" panose="02040503050201020203" pitchFamily="18" charset="-78"/>
            </a:endParaRPr>
          </a:p>
          <a:p>
            <a:pPr marL="762000" lvl="2" indent="-342900">
              <a:spcBef>
                <a:spcPts val="600"/>
              </a:spcBef>
              <a:buBlip>
                <a:blip r:embed="rId4"/>
              </a:buBlip>
            </a:pPr>
            <a:r>
              <a:rPr lang="fr-FR" altLang="fr-FR" sz="2400" b="1" dirty="0">
                <a:solidFill>
                  <a:srgbClr val="FF0000"/>
                </a:solidFill>
                <a:latin typeface="+mn-lt"/>
                <a:cs typeface="Adobe Arabic" panose="02040503050201020203" pitchFamily="18" charset="-78"/>
              </a:rPr>
              <a:t>20th to 27th August 2022 : official </a:t>
            </a:r>
            <a:r>
              <a:rPr lang="fr-FR" altLang="fr-FR" sz="2400" b="1" dirty="0" err="1">
                <a:solidFill>
                  <a:srgbClr val="FF0000"/>
                </a:solidFill>
                <a:latin typeface="+mn-lt"/>
                <a:cs typeface="Adobe Arabic" panose="02040503050201020203" pitchFamily="18" charset="-78"/>
              </a:rPr>
              <a:t>championship</a:t>
            </a:r>
            <a:endParaRPr lang="fr-FR" altLang="fr-FR" sz="2400" dirty="0">
              <a:solidFill>
                <a:srgbClr val="002060"/>
              </a:solidFill>
              <a:latin typeface="+mn-lt"/>
              <a:cs typeface="Adobe Arabic" panose="02040503050201020203" pitchFamily="18" charset="-78"/>
            </a:endParaRPr>
          </a:p>
          <a:p>
            <a:pPr marL="361950" lvl="1" indent="-342900">
              <a:spcBef>
                <a:spcPts val="600"/>
              </a:spcBef>
              <a:buBlip>
                <a:blip r:embed="rId4"/>
              </a:buBlip>
            </a:pP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Projected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Schedule</a:t>
            </a:r>
          </a:p>
          <a:p>
            <a:pPr marL="762000" lvl="2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Mon – </a:t>
            </a:r>
            <a:r>
              <a:rPr lang="fr-FR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Fri</a:t>
            </a:r>
            <a:r>
              <a:rPr lang="fr-FR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	Practice </a:t>
            </a:r>
            <a:r>
              <a:rPr lang="fr-FR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days</a:t>
            </a:r>
            <a:r>
              <a:rPr lang="fr-FR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</a:t>
            </a:r>
          </a:p>
          <a:p>
            <a:pPr marL="762000" lvl="2" indent="-34290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Sat</a:t>
            </a:r>
            <a:r>
              <a:rPr lang="fr-FR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	Final registration, OPENING CEREMONY </a:t>
            </a:r>
          </a:p>
          <a:p>
            <a:pPr marL="7620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Sun	GENERAL BRIEFING, Official Landing Practice </a:t>
            </a:r>
          </a:p>
          <a:p>
            <a:pPr marL="762000" lvl="2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Mon	LANDING TEST </a:t>
            </a:r>
          </a:p>
          <a:p>
            <a:pPr marL="762000" lvl="2" indent="-342900">
              <a:buFont typeface="Arial" panose="020B0604020202020204" pitchFamily="34" charset="0"/>
              <a:buChar char="•"/>
              <a:tabLst>
                <a:tab pos="1884363" algn="l"/>
              </a:tabLst>
            </a:pPr>
            <a:r>
              <a:rPr lang="en-US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Tue	1st NAVIGATION TEST </a:t>
            </a:r>
          </a:p>
          <a:p>
            <a:pPr marL="7620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Wed	2nd NAVIGATION TEST </a:t>
            </a:r>
          </a:p>
          <a:p>
            <a:pPr marL="7620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Thu	3rd NAVIGATION TEST </a:t>
            </a:r>
          </a:p>
          <a:p>
            <a:pPr marL="7620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Fri	Reserve Day or Excursion and CLOSING DINNER </a:t>
            </a:r>
          </a:p>
          <a:p>
            <a:pPr marL="7620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Sat	AWARDS and airshow CEREMONY and Departures</a:t>
            </a:r>
            <a:endParaRPr lang="fr-FR" altLang="fr-FR" dirty="0">
              <a:solidFill>
                <a:srgbClr val="002060"/>
              </a:solidFill>
              <a:latin typeface="+mn-lt"/>
              <a:cs typeface="Adobe Arabic" panose="02040503050201020203" pitchFamily="18" charset="-78"/>
            </a:endParaRPr>
          </a:p>
          <a:p>
            <a:pPr marL="419100" lvl="2" indent="0">
              <a:spcBef>
                <a:spcPts val="600"/>
              </a:spcBef>
            </a:pPr>
            <a:endParaRPr lang="fr-FR" altLang="fr-FR" sz="2400" dirty="0">
              <a:solidFill>
                <a:srgbClr val="002060"/>
              </a:solidFill>
              <a:latin typeface="+mn-lt"/>
              <a:cs typeface="Adobe Arabic" panose="02040503050201020203" pitchFamily="18" charset="-78"/>
            </a:endParaRPr>
          </a:p>
          <a:p>
            <a:pPr marL="419100" lvl="2" indent="0">
              <a:spcBef>
                <a:spcPts val="600"/>
              </a:spcBef>
            </a:pPr>
            <a:endParaRPr lang="fr-FR" altLang="fr-FR" sz="2400" dirty="0">
              <a:solidFill>
                <a:srgbClr val="002060"/>
              </a:solidFill>
              <a:latin typeface="+mn-lt"/>
              <a:cs typeface="Adobe Arabic" panose="02040503050201020203" pitchFamily="18" charset="-78"/>
            </a:endParaRPr>
          </a:p>
          <a:p>
            <a:pPr marL="762000" lvl="2" indent="-342900">
              <a:spcBef>
                <a:spcPts val="600"/>
              </a:spcBef>
              <a:buBlip>
                <a:blip r:embed="rId4"/>
              </a:buBlip>
            </a:pPr>
            <a:endParaRPr lang="fr-FR" altLang="fr-FR" sz="2400" dirty="0">
              <a:solidFill>
                <a:srgbClr val="002060"/>
              </a:solidFill>
              <a:latin typeface="+mn-lt"/>
              <a:cs typeface="Adobe Arabic" panose="02040503050201020203" pitchFamily="18" charset="-78"/>
            </a:endParaRPr>
          </a:p>
          <a:p>
            <a:pPr marL="0" indent="0" eaLnBrk="1" hangingPunct="1">
              <a:spcBef>
                <a:spcPct val="30000"/>
              </a:spcBef>
            </a:pPr>
            <a:endParaRPr lang="fr-FR" altLang="fr-FR" sz="2400" dirty="0">
              <a:latin typeface="+mn-lt"/>
              <a:cs typeface="Adobe Arabic" panose="02040503050201020203" pitchFamily="18" charset="-78"/>
            </a:endParaRPr>
          </a:p>
        </p:txBody>
      </p:sp>
      <p:pic>
        <p:nvPicPr>
          <p:cNvPr id="1026" name="Picture 2" descr="Résultat de recherche d'images pour &quot;logo FAI GAC&quot;">
            <a:extLst>
              <a:ext uri="{FF2B5EF4-FFF2-40B4-BE49-F238E27FC236}">
                <a16:creationId xmlns:a16="http://schemas.microsoft.com/office/drawing/2014/main" id="{3C82F2E3-B866-418F-B279-CAE4422DF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4985" y="18259"/>
            <a:ext cx="1487026" cy="91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9A8031-F5DC-485B-970A-652FB6984F98}"/>
              </a:ext>
            </a:extLst>
          </p:cNvPr>
          <p:cNvSpPr/>
          <p:nvPr/>
        </p:nvSpPr>
        <p:spPr>
          <a:xfrm>
            <a:off x="4955578" y="181893"/>
            <a:ext cx="3874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Dates and Schedule</a:t>
            </a:r>
          </a:p>
        </p:txBody>
      </p:sp>
    </p:spTree>
    <p:extLst>
      <p:ext uri="{BB962C8B-B14F-4D97-AF65-F5344CB8AC3E}">
        <p14:creationId xmlns:p14="http://schemas.microsoft.com/office/powerpoint/2010/main" val="198597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Moins 2"/>
          <p:cNvSpPr/>
          <p:nvPr/>
        </p:nvSpPr>
        <p:spPr>
          <a:xfrm>
            <a:off x="3893390" y="930301"/>
            <a:ext cx="8213745" cy="324477"/>
          </a:xfrm>
          <a:prstGeom prst="mathMin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412" y="0"/>
            <a:ext cx="2492913" cy="1157950"/>
          </a:xfrm>
          <a:prstGeom prst="rect">
            <a:avLst/>
          </a:prstGeom>
        </p:spPr>
      </p:pic>
      <p:pic>
        <p:nvPicPr>
          <p:cNvPr id="1026" name="Picture 2" descr="Résultat de recherche d'images pour &quot;logo FAI GAC&quot;">
            <a:extLst>
              <a:ext uri="{FF2B5EF4-FFF2-40B4-BE49-F238E27FC236}">
                <a16:creationId xmlns:a16="http://schemas.microsoft.com/office/drawing/2014/main" id="{3C82F2E3-B866-418F-B279-CAE4422DF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4985" y="18259"/>
            <a:ext cx="1487026" cy="91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B19C963-4D65-4994-B1C1-526AB3352B23}"/>
              </a:ext>
            </a:extLst>
          </p:cNvPr>
          <p:cNvSpPr txBox="1"/>
          <p:nvPr/>
        </p:nvSpPr>
        <p:spPr>
          <a:xfrm>
            <a:off x="3994457" y="40366"/>
            <a:ext cx="8011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Organisor’s</a:t>
            </a: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fr-FR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55BF98B-B0DB-4780-BC0A-8543538D9E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30" y="1755369"/>
            <a:ext cx="4208477" cy="4172330"/>
          </a:xfrm>
          <a:prstGeom prst="rect">
            <a:avLst/>
          </a:prstGeom>
        </p:spPr>
      </p:pic>
      <p:sp>
        <p:nvSpPr>
          <p:cNvPr id="12" name="Sous-titre 2">
            <a:extLst>
              <a:ext uri="{FF2B5EF4-FFF2-40B4-BE49-F238E27FC236}">
                <a16:creationId xmlns:a16="http://schemas.microsoft.com/office/drawing/2014/main" id="{508B664E-57F4-4BE3-BAFB-13316976792A}"/>
              </a:ext>
            </a:extLst>
          </p:cNvPr>
          <p:cNvSpPr txBox="1">
            <a:spLocks/>
          </p:cNvSpPr>
          <p:nvPr/>
        </p:nvSpPr>
        <p:spPr bwMode="auto">
          <a:xfrm>
            <a:off x="1763174" y="1585374"/>
            <a:ext cx="5300356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793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793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793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793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793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179388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6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None/>
              <a:defRPr/>
            </a:pPr>
            <a:r>
              <a:rPr lang="fr-FR" altLang="fr-FR" sz="2000" b="1" kern="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Fédération Française Aéronautique</a:t>
            </a:r>
          </a:p>
          <a:p>
            <a:pPr marL="0" marR="0" lvl="0" indent="0" defTabSz="179388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6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179388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lnSpc>
                <a:spcPts val="2200"/>
              </a:lnSpc>
              <a:spcAft>
                <a:spcPct val="0"/>
              </a:spcAft>
              <a:buSzPct val="150000"/>
              <a:buBlip>
                <a:blip r:embed="rId6"/>
              </a:buBlip>
              <a:defRPr/>
            </a:pPr>
            <a:r>
              <a:rPr lang="fr-FR" altLang="fr-FR" sz="1200" kern="0" dirty="0">
                <a:solidFill>
                  <a:srgbClr val="000066"/>
                </a:solidFill>
              </a:rPr>
              <a:t> </a:t>
            </a:r>
            <a:r>
              <a:rPr lang="fr-FR" altLang="fr-FR" sz="2000" b="1" kern="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600 </a:t>
            </a:r>
            <a:r>
              <a:rPr lang="fr-FR" altLang="fr-FR" sz="2000" b="1" kern="0" dirty="0" err="1">
                <a:solidFill>
                  <a:srgbClr val="0000FF"/>
                </a:solidFill>
                <a:ea typeface="ＭＳ Ｐゴシック" panose="020B0600070205080204" pitchFamily="34" charset="-128"/>
              </a:rPr>
              <a:t>registered</a:t>
            </a:r>
            <a:r>
              <a:rPr lang="fr-FR" altLang="fr-FR" sz="2000" b="1" kern="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</a:t>
            </a:r>
            <a:r>
              <a:rPr lang="fr-FR" altLang="fr-FR" sz="2000" b="1" kern="0" dirty="0" err="1">
                <a:solidFill>
                  <a:srgbClr val="0000FF"/>
                </a:solidFill>
                <a:ea typeface="ＭＳ Ｐゴシック" panose="020B0600070205080204" pitchFamily="34" charset="-128"/>
              </a:rPr>
              <a:t>airclubs</a:t>
            </a:r>
            <a:endParaRPr lang="fr-FR" altLang="fr-FR" sz="2000" b="1" kern="0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  <a:p>
            <a:pPr marL="0" marR="0" lvl="0" indent="0" defTabSz="179388" eaLnBrk="1" fontAlgn="base" latinLnBrk="0" hangingPunct="1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Wingdings" panose="05000000000000000000" pitchFamily="2" charset="2"/>
              <a:buBlip>
                <a:blip r:embed="rId6"/>
              </a:buBlip>
              <a:tabLst/>
              <a:defRPr/>
            </a:pPr>
            <a:r>
              <a:rPr kumimoji="0" lang="fr-FR" alt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42 000 pilot </a:t>
            </a:r>
            <a:r>
              <a:rPr kumimoji="0" lang="fr-FR" alt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members</a:t>
            </a:r>
            <a:r>
              <a:rPr kumimoji="0" lang="fr-FR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marL="0" marR="0" lvl="0" indent="0" defTabSz="179388" eaLnBrk="1" fontAlgn="base" latinLnBrk="0" hangingPunct="1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Wingdings" panose="05000000000000000000" pitchFamily="2" charset="2"/>
              <a:buBlip>
                <a:blip r:embed="rId6"/>
              </a:buBlip>
              <a:tabLst/>
              <a:defRPr/>
            </a:pPr>
            <a:r>
              <a:rPr kumimoji="0" lang="fr-FR" alt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2 200 flight </a:t>
            </a:r>
            <a:r>
              <a:rPr lang="fr-FR" altLang="fr-FR" sz="2000" b="1" kern="0" dirty="0" err="1">
                <a:solidFill>
                  <a:srgbClr val="0000FF"/>
                </a:solidFill>
                <a:ea typeface="ＭＳ Ｐゴシック" panose="020B0600070205080204" pitchFamily="34" charset="-128"/>
              </a:rPr>
              <a:t>i</a:t>
            </a:r>
            <a:r>
              <a:rPr kumimoji="0" lang="fr-FR" alt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nstructors</a:t>
            </a:r>
            <a:endParaRPr kumimoji="0" lang="fr-FR" altLang="fr-FR" sz="2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defTabSz="179388" eaLnBrk="1" fontAlgn="base" latinLnBrk="0" hangingPunct="1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 typeface="Wingdings" panose="05000000000000000000" pitchFamily="2" charset="2"/>
              <a:buBlip>
                <a:blip r:embed="rId6"/>
              </a:buBlip>
              <a:tabLst/>
              <a:defRPr/>
            </a:pPr>
            <a:r>
              <a:rPr kumimoji="0" lang="fr-FR" alt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2 400 </a:t>
            </a:r>
            <a:r>
              <a:rPr kumimoji="0" lang="fr-FR" alt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aircrafts</a:t>
            </a:r>
            <a:endParaRPr kumimoji="0" lang="fr-FR" altLang="fr-FR" sz="2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defTabSz="179388" eaLnBrk="1" fontAlgn="base" latinLnBrk="0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3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marR="0" lvl="0" indent="-269875" defTabSz="179388" eaLnBrk="1" fontAlgn="base" latinLnBrk="0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Tx/>
              <a:buBlip>
                <a:blip r:embed="rId7"/>
              </a:buBlip>
              <a:tabLst/>
              <a:defRPr/>
            </a:pPr>
            <a:r>
              <a:rPr kumimoji="0" lang="fr-FR" alt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Delegate</a:t>
            </a:r>
            <a:r>
              <a:rPr kumimoji="0" lang="fr-FR" alt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of the French </a:t>
            </a:r>
            <a:r>
              <a:rPr lang="fr-FR" altLang="fr-FR" sz="1400" b="1" kern="0" dirty="0" err="1">
                <a:solidFill>
                  <a:srgbClr val="000066"/>
                </a:solidFill>
              </a:rPr>
              <a:t>Secretary</a:t>
            </a:r>
            <a:r>
              <a:rPr lang="fr-FR" altLang="fr-FR" sz="1400" b="1" kern="0" dirty="0">
                <a:solidFill>
                  <a:srgbClr val="000066"/>
                </a:solidFill>
              </a:rPr>
              <a:t> </a:t>
            </a:r>
            <a:r>
              <a:rPr kumimoji="0" lang="fr-FR" alt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of Sports </a:t>
            </a: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for air sports.</a:t>
            </a:r>
          </a:p>
          <a:p>
            <a:pPr marL="269875" marR="0" lvl="0" indent="-269875" defTabSz="179388" eaLnBrk="1" fontAlgn="base" latinLnBrk="0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Tx/>
              <a:buBlip>
                <a:blip r:embed="rId7"/>
              </a:buBlip>
              <a:tabLst/>
              <a:defRPr/>
            </a:pP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Main </a:t>
            </a:r>
            <a:r>
              <a:rPr kumimoji="0" lang="fr-FR" alt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interlocutor</a:t>
            </a: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of the National </a:t>
            </a:r>
            <a:r>
              <a:rPr lang="fr-FR" altLang="fr-FR" sz="1400" kern="0" dirty="0">
                <a:solidFill>
                  <a:srgbClr val="000066"/>
                </a:solidFill>
              </a:rPr>
              <a:t>A</a:t>
            </a:r>
            <a:r>
              <a:rPr kumimoji="0" lang="fr-FR" alt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viation</a:t>
            </a: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</a:t>
            </a:r>
            <a:r>
              <a:rPr lang="fr-FR" altLang="fr-FR" sz="1400" kern="0" dirty="0">
                <a:solidFill>
                  <a:srgbClr val="000066"/>
                </a:solidFill>
              </a:rPr>
              <a:t>A</a:t>
            </a:r>
            <a:r>
              <a:rPr kumimoji="0" lang="fr-FR" alt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uthority</a:t>
            </a: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for the </a:t>
            </a:r>
            <a:r>
              <a:rPr kumimoji="0" lang="fr-FR" alt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general</a:t>
            </a: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aviation </a:t>
            </a:r>
            <a:r>
              <a:rPr kumimoji="0" lang="fr-FR" alt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regulation</a:t>
            </a: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.</a:t>
            </a:r>
          </a:p>
          <a:p>
            <a:pPr marL="269875" marR="0" lvl="0" indent="-269875" defTabSz="179388" eaLnBrk="1" fontAlgn="base" latinLnBrk="0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Tx/>
              <a:buBlip>
                <a:blip r:embed="rId7"/>
              </a:buBlip>
              <a:tabLst/>
              <a:defRPr/>
            </a:pPr>
            <a:r>
              <a:rPr kumimoji="0" lang="fr-FR" alt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Registered</a:t>
            </a: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</a:t>
            </a:r>
            <a:r>
              <a:rPr kumimoji="0" lang="fr-FR" alt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charity</a:t>
            </a: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</a:t>
            </a:r>
            <a:r>
              <a:rPr kumimoji="0" lang="fr-FR" alt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since</a:t>
            </a: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1933</a:t>
            </a:r>
          </a:p>
          <a:p>
            <a:pPr marL="269875" marR="0" lvl="0" indent="-269875" defTabSz="179388" eaLnBrk="1" fontAlgn="base" latinLnBrk="0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Tx/>
              <a:buBlip>
                <a:blip r:embed="rId7"/>
              </a:buBlip>
              <a:tabLst/>
              <a:defRPr/>
            </a:pPr>
            <a:r>
              <a:rPr kumimoji="0" lang="fr-FR" alt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Member</a:t>
            </a: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of the French Olympic Sport </a:t>
            </a:r>
            <a:r>
              <a:rPr kumimoji="0" lang="fr-FR" alt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Committee</a:t>
            </a: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 and the World Air Sports </a:t>
            </a:r>
            <a:r>
              <a:rPr kumimoji="0" lang="fr-FR" alt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Federation</a:t>
            </a: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(FAI) </a:t>
            </a:r>
          </a:p>
        </p:txBody>
      </p:sp>
    </p:spTree>
    <p:extLst>
      <p:ext uri="{BB962C8B-B14F-4D97-AF65-F5344CB8AC3E}">
        <p14:creationId xmlns:p14="http://schemas.microsoft.com/office/powerpoint/2010/main" val="426184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Moins 2"/>
          <p:cNvSpPr/>
          <p:nvPr/>
        </p:nvSpPr>
        <p:spPr>
          <a:xfrm>
            <a:off x="3893390" y="930301"/>
            <a:ext cx="8213745" cy="324477"/>
          </a:xfrm>
          <a:prstGeom prst="mathMin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412" y="0"/>
            <a:ext cx="2492913" cy="1157950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41205" y="2904709"/>
            <a:ext cx="10385179" cy="495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23900" indent="-723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ts val="600"/>
              </a:spcBef>
              <a:buBlip>
                <a:blip r:embed="rId4"/>
              </a:buBlip>
            </a:pP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Adress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: 155 avenue Wagram</a:t>
            </a:r>
          </a:p>
          <a:p>
            <a:pPr marL="1346200" lvl="1" indent="-1327150">
              <a:spcBef>
                <a:spcPts val="600"/>
              </a:spcBef>
              <a:buBlip>
                <a:blip r:embed="rId4"/>
              </a:buBlip>
              <a:tabLst>
                <a:tab pos="1346200" algn="l"/>
              </a:tabLst>
            </a:pP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75017 Paris</a:t>
            </a:r>
          </a:p>
          <a:p>
            <a:pPr marL="342900" indent="-342900">
              <a:spcBef>
                <a:spcPts val="600"/>
              </a:spcBef>
              <a:buBlip>
                <a:blip r:embed="rId4"/>
              </a:buBlip>
            </a:pP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Phone </a:t>
            </a: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number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: </a:t>
            </a:r>
            <a:r>
              <a:rPr lang="fr-FR" b="1" dirty="0"/>
              <a:t> +33 1 44 29 92 00</a:t>
            </a:r>
          </a:p>
          <a:p>
            <a:pPr marL="342900" indent="-342900">
              <a:spcBef>
                <a:spcPts val="600"/>
              </a:spcBef>
              <a:buBlip>
                <a:blip r:embed="rId4"/>
              </a:buBlip>
            </a:pP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Fax: </a:t>
            </a:r>
            <a:r>
              <a:rPr lang="fr-FR" b="1" dirty="0"/>
              <a:t>+33 1 44 29 92 01</a:t>
            </a:r>
            <a:endParaRPr lang="fr-FR" altLang="fr-FR" sz="2400" dirty="0">
              <a:solidFill>
                <a:srgbClr val="002060"/>
              </a:solidFill>
              <a:latin typeface="+mn-lt"/>
              <a:cs typeface="Adobe Arabic" panose="02040503050201020203" pitchFamily="18" charset="-78"/>
            </a:endParaRPr>
          </a:p>
          <a:p>
            <a:pPr marL="342900" indent="-342900" eaLnBrk="1" hangingPunct="1">
              <a:spcBef>
                <a:spcPts val="600"/>
              </a:spcBef>
              <a:buBlip>
                <a:blip r:embed="rId4"/>
              </a:buBlip>
            </a:pP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Email: 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  <a:hlinkClick r:id="rId5"/>
              </a:rPr>
              <a:t>contact@ff-aero.fr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or 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  <a:hlinkClick r:id="rId6"/>
              </a:rPr>
              <a:t>dtn@ff-aero.fr</a:t>
            </a:r>
            <a:endParaRPr lang="fr-FR" altLang="fr-FR" sz="2400" dirty="0">
              <a:solidFill>
                <a:srgbClr val="002060"/>
              </a:solidFill>
              <a:latin typeface="+mn-lt"/>
              <a:cs typeface="Adobe Arabic" panose="02040503050201020203" pitchFamily="18" charset="-78"/>
            </a:endParaRPr>
          </a:p>
          <a:p>
            <a:pPr marL="342900" indent="-342900" eaLnBrk="1" hangingPunct="1">
              <a:spcBef>
                <a:spcPts val="600"/>
              </a:spcBef>
              <a:buBlip>
                <a:blip r:embed="rId4"/>
              </a:buBlip>
            </a:pPr>
            <a:endParaRPr lang="fr-FR" altLang="fr-FR" sz="2400" dirty="0">
              <a:solidFill>
                <a:srgbClr val="002060"/>
              </a:solidFill>
              <a:latin typeface="+mn-lt"/>
              <a:cs typeface="Adobe Arabic" panose="02040503050201020203" pitchFamily="18" charset="-78"/>
            </a:endParaRPr>
          </a:p>
          <a:p>
            <a:pPr marL="342900" indent="-342900" eaLnBrk="1" hangingPunct="1">
              <a:spcBef>
                <a:spcPts val="600"/>
              </a:spcBef>
              <a:buBlip>
                <a:blip r:embed="rId4"/>
              </a:buBlip>
            </a:pPr>
            <a:endParaRPr lang="fr-FR" altLang="fr-FR" sz="2400" dirty="0">
              <a:solidFill>
                <a:srgbClr val="002060"/>
              </a:solidFill>
              <a:latin typeface="+mn-lt"/>
              <a:cs typeface="Adobe Arabic" panose="02040503050201020203" pitchFamily="18" charset="-78"/>
            </a:endParaRPr>
          </a:p>
          <a:p>
            <a:pPr marL="342900" indent="-342900" eaLnBrk="1" hangingPunct="1">
              <a:spcBef>
                <a:spcPts val="600"/>
              </a:spcBef>
              <a:buBlip>
                <a:blip r:embed="rId4"/>
              </a:buBlip>
            </a:pPr>
            <a:endParaRPr lang="fr-FR" altLang="fr-FR" sz="2400" dirty="0">
              <a:solidFill>
                <a:srgbClr val="002060"/>
              </a:solidFill>
              <a:latin typeface="+mn-lt"/>
              <a:cs typeface="Adobe Arabic" panose="02040503050201020203" pitchFamily="18" charset="-78"/>
            </a:endParaRPr>
          </a:p>
          <a:p>
            <a:pPr marL="762000" lvl="2" indent="-342900">
              <a:spcBef>
                <a:spcPts val="600"/>
              </a:spcBef>
              <a:buBlip>
                <a:blip r:embed="rId4"/>
              </a:buBlip>
            </a:pPr>
            <a:endParaRPr lang="fr-FR" altLang="fr-FR" sz="2400" dirty="0">
              <a:solidFill>
                <a:srgbClr val="002060"/>
              </a:solidFill>
              <a:latin typeface="+mn-lt"/>
              <a:cs typeface="Adobe Arabic" panose="02040503050201020203" pitchFamily="18" charset="-78"/>
            </a:endParaRPr>
          </a:p>
          <a:p>
            <a:pPr marL="762000" lvl="2" indent="-342900">
              <a:spcBef>
                <a:spcPts val="600"/>
              </a:spcBef>
              <a:buBlip>
                <a:blip r:embed="rId4"/>
              </a:buBlip>
            </a:pPr>
            <a:endParaRPr lang="fr-FR" altLang="fr-FR" sz="2400" dirty="0">
              <a:solidFill>
                <a:srgbClr val="002060"/>
              </a:solidFill>
              <a:latin typeface="+mn-lt"/>
              <a:cs typeface="Adobe Arabic" panose="02040503050201020203" pitchFamily="18" charset="-78"/>
            </a:endParaRPr>
          </a:p>
          <a:p>
            <a:pPr marL="0" indent="0" eaLnBrk="1" hangingPunct="1">
              <a:spcBef>
                <a:spcPct val="30000"/>
              </a:spcBef>
            </a:pPr>
            <a:endParaRPr lang="fr-FR" altLang="fr-FR" sz="2400" dirty="0">
              <a:latin typeface="+mn-lt"/>
              <a:cs typeface="Adobe Arabic" panose="02040503050201020203" pitchFamily="18" charset="-78"/>
            </a:endParaRPr>
          </a:p>
        </p:txBody>
      </p:sp>
      <p:pic>
        <p:nvPicPr>
          <p:cNvPr id="1026" name="Picture 2" descr="Résultat de recherche d'images pour &quot;logo FAI GAC&quot;">
            <a:extLst>
              <a:ext uri="{FF2B5EF4-FFF2-40B4-BE49-F238E27FC236}">
                <a16:creationId xmlns:a16="http://schemas.microsoft.com/office/drawing/2014/main" id="{3C82F2E3-B866-418F-B279-CAE4422DF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4985" y="18259"/>
            <a:ext cx="1487026" cy="91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0622885-E758-4EDD-AD5B-55D3E7D4BEF6}"/>
              </a:ext>
            </a:extLst>
          </p:cNvPr>
          <p:cNvSpPr txBox="1"/>
          <p:nvPr/>
        </p:nvSpPr>
        <p:spPr>
          <a:xfrm>
            <a:off x="3994457" y="40366"/>
            <a:ext cx="8011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238BA02-B810-40AA-BFE9-4D9167A980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7374" y="2904709"/>
            <a:ext cx="27146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0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Moins 2"/>
          <p:cNvSpPr/>
          <p:nvPr/>
        </p:nvSpPr>
        <p:spPr>
          <a:xfrm>
            <a:off x="3893390" y="930301"/>
            <a:ext cx="8213745" cy="324477"/>
          </a:xfrm>
          <a:prstGeom prst="mathMin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412" y="0"/>
            <a:ext cx="2492913" cy="1157950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90178" y="1418411"/>
            <a:ext cx="10385179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23900" indent="-723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ts val="600"/>
              </a:spcBef>
              <a:buBlip>
                <a:blip r:embed="rId4"/>
              </a:buBlip>
            </a:pP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ERFC in </a:t>
            </a:r>
            <a:r>
              <a:rPr lang="fr-FR" altLang="fr-FR" sz="2400" dirty="0">
                <a:solidFill>
                  <a:srgbClr val="FF0000"/>
                </a:solidFill>
                <a:latin typeface="+mn-lt"/>
                <a:cs typeface="Adobe Arabic" panose="02040503050201020203" pitchFamily="18" charset="-78"/>
              </a:rPr>
              <a:t>Nancy in 1997</a:t>
            </a:r>
          </a:p>
          <a:p>
            <a:pPr marL="0" indent="0">
              <a:spcBef>
                <a:spcPts val="600"/>
              </a:spcBef>
            </a:pPr>
            <a:endParaRPr lang="fr-FR" altLang="fr-FR" sz="2400" dirty="0">
              <a:solidFill>
                <a:srgbClr val="FF0000"/>
              </a:solidFill>
              <a:latin typeface="+mn-lt"/>
              <a:cs typeface="Adobe Arabic" panose="02040503050201020203" pitchFamily="18" charset="-78"/>
            </a:endParaRPr>
          </a:p>
          <a:p>
            <a:pPr marL="342900" indent="-342900" eaLnBrk="1" hangingPunct="1">
              <a:spcBef>
                <a:spcPts val="600"/>
              </a:spcBef>
              <a:buBlip>
                <a:blip r:embed="rId4"/>
              </a:buBlip>
            </a:pP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WPFC and WRFC in </a:t>
            </a:r>
            <a:r>
              <a:rPr lang="fr-FR" altLang="fr-FR" sz="2400" dirty="0">
                <a:solidFill>
                  <a:srgbClr val="FF0000"/>
                </a:solidFill>
                <a:latin typeface="+mn-lt"/>
                <a:cs typeface="Adobe Arabic" panose="02040503050201020203" pitchFamily="18" charset="-78"/>
              </a:rPr>
              <a:t>Troyes in 2006</a:t>
            </a:r>
          </a:p>
          <a:p>
            <a:pPr marL="0" indent="0" eaLnBrk="1" hangingPunct="1">
              <a:spcBef>
                <a:spcPts val="600"/>
              </a:spcBef>
            </a:pPr>
            <a:endParaRPr lang="fr-FR" altLang="fr-FR" sz="2400" dirty="0">
              <a:solidFill>
                <a:srgbClr val="FF0000"/>
              </a:solidFill>
              <a:latin typeface="+mn-lt"/>
              <a:cs typeface="Adobe Arabic" panose="02040503050201020203" pitchFamily="18" charset="-78"/>
            </a:endParaRPr>
          </a:p>
          <a:p>
            <a:pPr marL="342900" indent="-342900" eaLnBrk="1" hangingPunct="1">
              <a:spcBef>
                <a:spcPts val="600"/>
              </a:spcBef>
              <a:buBlip>
                <a:blip r:embed="rId4"/>
              </a:buBlip>
            </a:pP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WAC World </a:t>
            </a: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aerobatic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</a:t>
            </a: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championship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in 2015 and in 2019 in Châteauroux </a:t>
            </a: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with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more </a:t>
            </a: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than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150, 000 </a:t>
            </a: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spectators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</a:t>
            </a: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present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</a:t>
            </a: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during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</a:t>
            </a: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ten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</a:t>
            </a: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days</a:t>
            </a:r>
            <a:endParaRPr lang="fr-FR" altLang="fr-FR" sz="2400" dirty="0">
              <a:solidFill>
                <a:srgbClr val="002060"/>
              </a:solidFill>
              <a:latin typeface="+mn-lt"/>
              <a:cs typeface="Adobe Arabic" panose="02040503050201020203" pitchFamily="18" charset="-78"/>
            </a:endParaRPr>
          </a:p>
          <a:p>
            <a:pPr marL="342900" indent="-342900" eaLnBrk="1" hangingPunct="1">
              <a:spcBef>
                <a:spcPts val="600"/>
              </a:spcBef>
              <a:buBlip>
                <a:blip r:embed="rId4"/>
              </a:buBlip>
            </a:pPr>
            <a:endParaRPr lang="fr-FR" altLang="fr-FR" sz="2400" dirty="0">
              <a:solidFill>
                <a:srgbClr val="002060"/>
              </a:solidFill>
              <a:latin typeface="+mn-lt"/>
              <a:cs typeface="Adobe Arabic" panose="02040503050201020203" pitchFamily="18" charset="-78"/>
            </a:endParaRPr>
          </a:p>
          <a:p>
            <a:pPr marL="342900" indent="-342900" eaLnBrk="1" hangingPunct="1">
              <a:spcBef>
                <a:spcPts val="600"/>
              </a:spcBef>
              <a:buBlip>
                <a:blip r:embed="rId4"/>
              </a:buBlip>
            </a:pP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10 </a:t>
            </a: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Rally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</a:t>
            </a: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Flying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and </a:t>
            </a: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Precision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</a:t>
            </a: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Flying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</a:t>
            </a: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championships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</a:t>
            </a: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organised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</a:t>
            </a: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each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</a:t>
            </a: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year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in France </a:t>
            </a: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since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1992</a:t>
            </a:r>
          </a:p>
          <a:p>
            <a:pPr marL="419100" lvl="2" indent="0">
              <a:spcBef>
                <a:spcPts val="600"/>
              </a:spcBef>
            </a:pPr>
            <a:endParaRPr lang="fr-FR" altLang="fr-FR" sz="2400" dirty="0">
              <a:solidFill>
                <a:srgbClr val="002060"/>
              </a:solidFill>
              <a:latin typeface="+mn-lt"/>
              <a:cs typeface="Adobe Arabic" panose="02040503050201020203" pitchFamily="18" charset="-78"/>
            </a:endParaRPr>
          </a:p>
          <a:p>
            <a:pPr marL="361950" lvl="1" indent="-342900">
              <a:spcBef>
                <a:spcPts val="600"/>
              </a:spcBef>
              <a:buBlip>
                <a:blip r:embed="rId4"/>
              </a:buBlip>
            </a:pP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Many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</a:t>
            </a: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experienced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people to drive the organisation</a:t>
            </a:r>
          </a:p>
        </p:txBody>
      </p:sp>
      <p:pic>
        <p:nvPicPr>
          <p:cNvPr id="1026" name="Picture 2" descr="Résultat de recherche d'images pour &quot;logo FAI GAC&quot;">
            <a:extLst>
              <a:ext uri="{FF2B5EF4-FFF2-40B4-BE49-F238E27FC236}">
                <a16:creationId xmlns:a16="http://schemas.microsoft.com/office/drawing/2014/main" id="{3C82F2E3-B866-418F-B279-CAE4422DF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4985" y="18259"/>
            <a:ext cx="1487026" cy="91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E7CAC4-2FEA-4EFF-BA9B-54E7383E7414}"/>
              </a:ext>
            </a:extLst>
          </p:cNvPr>
          <p:cNvSpPr/>
          <p:nvPr/>
        </p:nvSpPr>
        <p:spPr>
          <a:xfrm>
            <a:off x="4690365" y="181893"/>
            <a:ext cx="4405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Organisor’s</a:t>
            </a: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endParaRPr lang="fr-FR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81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Moins 2"/>
          <p:cNvSpPr/>
          <p:nvPr/>
        </p:nvSpPr>
        <p:spPr>
          <a:xfrm>
            <a:off x="3893390" y="930301"/>
            <a:ext cx="8213745" cy="324477"/>
          </a:xfrm>
          <a:prstGeom prst="mathMin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412" y="0"/>
            <a:ext cx="2492913" cy="1157950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25997" y="1493160"/>
            <a:ext cx="6596116" cy="546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23900" indent="-723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61950" lvl="1" indent="-342900">
              <a:spcBef>
                <a:spcPts val="600"/>
              </a:spcBef>
              <a:buBlip>
                <a:blip r:embed="rId4"/>
              </a:buBlip>
            </a:pP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Competition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</a:t>
            </a: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director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: </a:t>
            </a:r>
            <a:r>
              <a:rPr lang="fr-FR" altLang="fr-FR" sz="2400" dirty="0">
                <a:solidFill>
                  <a:srgbClr val="FF0000"/>
                </a:solidFill>
                <a:latin typeface="+mn-lt"/>
                <a:cs typeface="Adobe Arabic" panose="02040503050201020203" pitchFamily="18" charset="-78"/>
              </a:rPr>
              <a:t>Philippe Muller  </a:t>
            </a:r>
          </a:p>
          <a:p>
            <a:pPr marL="808038" lvl="2" indent="0">
              <a:spcBef>
                <a:spcPts val="600"/>
              </a:spcBef>
            </a:pPr>
            <a:r>
              <a:rPr lang="en-US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GAC delegate and former international competitor for 11 years. Competition director of national championships.</a:t>
            </a:r>
            <a:endParaRPr lang="fr-FR" altLang="fr-FR" sz="2400" dirty="0">
              <a:solidFill>
                <a:srgbClr val="002060"/>
              </a:solidFill>
              <a:latin typeface="+mn-lt"/>
              <a:cs typeface="Adobe Arabic" panose="02040503050201020203" pitchFamily="18" charset="-78"/>
            </a:endParaRPr>
          </a:p>
          <a:p>
            <a:pPr marL="19050" lvl="1" indent="0">
              <a:spcBef>
                <a:spcPts val="600"/>
              </a:spcBef>
            </a:pPr>
            <a:endParaRPr lang="fr-FR" altLang="fr-FR" sz="2400" dirty="0">
              <a:solidFill>
                <a:srgbClr val="002060"/>
              </a:solidFill>
              <a:latin typeface="+mn-lt"/>
              <a:cs typeface="Adobe Arabic" panose="02040503050201020203" pitchFamily="18" charset="-78"/>
            </a:endParaRPr>
          </a:p>
          <a:p>
            <a:pPr marL="361950" lvl="1" indent="-342900">
              <a:spcBef>
                <a:spcPts val="600"/>
              </a:spcBef>
              <a:buBlip>
                <a:blip r:embed="rId4"/>
              </a:buBlip>
            </a:pP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Route planner: </a:t>
            </a:r>
            <a:r>
              <a:rPr lang="fr-FR" altLang="fr-FR" sz="2400" dirty="0">
                <a:solidFill>
                  <a:srgbClr val="FF0000"/>
                </a:solidFill>
                <a:latin typeface="+mn-lt"/>
                <a:cs typeface="Adobe Arabic" panose="02040503050201020203" pitchFamily="18" charset="-78"/>
              </a:rPr>
              <a:t>Bertrand De </a:t>
            </a:r>
            <a:r>
              <a:rPr lang="fr-FR" altLang="fr-FR" sz="2400" dirty="0" err="1">
                <a:solidFill>
                  <a:srgbClr val="FF0000"/>
                </a:solidFill>
                <a:latin typeface="+mn-lt"/>
                <a:cs typeface="Adobe Arabic" panose="02040503050201020203" pitchFamily="18" charset="-78"/>
              </a:rPr>
              <a:t>Greef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 </a:t>
            </a:r>
          </a:p>
          <a:p>
            <a:pPr marL="808038" lvl="1" indent="0">
              <a:spcBef>
                <a:spcPts val="600"/>
              </a:spcBef>
              <a:tabLst>
                <a:tab pos="808038" algn="l"/>
              </a:tabLst>
            </a:pP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Former international </a:t>
            </a: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competitor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. French </a:t>
            </a: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Precision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</a:t>
            </a: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Flying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team manager for 8 </a:t>
            </a: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years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and </a:t>
            </a: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director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of </a:t>
            </a: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our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National </a:t>
            </a: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championship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for 10 </a:t>
            </a: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years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.</a:t>
            </a:r>
          </a:p>
          <a:p>
            <a:pPr marL="419100" lvl="2" indent="0">
              <a:spcBef>
                <a:spcPts val="600"/>
              </a:spcBef>
            </a:pPr>
            <a:endParaRPr lang="fr-FR" altLang="fr-FR" sz="2400" dirty="0">
              <a:solidFill>
                <a:srgbClr val="002060"/>
              </a:solidFill>
              <a:latin typeface="+mn-lt"/>
              <a:cs typeface="Adobe Arabic" panose="02040503050201020203" pitchFamily="18" charset="-78"/>
            </a:endParaRPr>
          </a:p>
          <a:p>
            <a:pPr marL="361950" lvl="1" indent="-342900">
              <a:spcBef>
                <a:spcPts val="600"/>
              </a:spcBef>
              <a:buBlip>
                <a:blip r:embed="rId4"/>
              </a:buBlip>
            </a:pPr>
            <a:r>
              <a:rPr lang="fr-FR" altLang="fr-FR" sz="2400" dirty="0">
                <a:solidFill>
                  <a:srgbClr val="002060"/>
                </a:solidFill>
                <a:cs typeface="Adobe Arabic" panose="02040503050201020203" pitchFamily="18" charset="-78"/>
              </a:rPr>
              <a:t>Local </a:t>
            </a:r>
            <a:r>
              <a:rPr lang="fr-FR" altLang="fr-FR" sz="2400" dirty="0" err="1">
                <a:solidFill>
                  <a:srgbClr val="002060"/>
                </a:solidFill>
                <a:cs typeface="Adobe Arabic" panose="02040503050201020203" pitchFamily="18" charset="-78"/>
              </a:rPr>
              <a:t>chief</a:t>
            </a:r>
            <a:r>
              <a:rPr lang="fr-FR" altLang="fr-FR" sz="2400" dirty="0">
                <a:solidFill>
                  <a:srgbClr val="002060"/>
                </a:solidFill>
                <a:cs typeface="Adobe Arabic" panose="02040503050201020203" pitchFamily="18" charset="-78"/>
              </a:rPr>
              <a:t> </a:t>
            </a:r>
            <a:r>
              <a:rPr lang="fr-FR" altLang="fr-FR" sz="2400" dirty="0" err="1">
                <a:solidFill>
                  <a:srgbClr val="002060"/>
                </a:solidFill>
                <a:cs typeface="Adobe Arabic" panose="02040503050201020203" pitchFamily="18" charset="-78"/>
              </a:rPr>
              <a:t>judge</a:t>
            </a:r>
            <a:r>
              <a:rPr lang="fr-FR" altLang="fr-FR" sz="2400" dirty="0">
                <a:solidFill>
                  <a:srgbClr val="002060"/>
                </a:solidFill>
                <a:cs typeface="Adobe Arabic" panose="02040503050201020203" pitchFamily="18" charset="-78"/>
              </a:rPr>
              <a:t>: </a:t>
            </a:r>
            <a:r>
              <a:rPr lang="fr-FR" altLang="fr-FR" sz="2400" dirty="0">
                <a:solidFill>
                  <a:srgbClr val="FF0000"/>
                </a:solidFill>
                <a:cs typeface="Adobe Arabic" panose="02040503050201020203" pitchFamily="18" charset="-78"/>
              </a:rPr>
              <a:t>Jacques </a:t>
            </a:r>
            <a:r>
              <a:rPr lang="fr-FR" altLang="fr-FR" sz="2400" dirty="0" err="1">
                <a:solidFill>
                  <a:srgbClr val="FF0000"/>
                </a:solidFill>
                <a:cs typeface="Adobe Arabic" panose="02040503050201020203" pitchFamily="18" charset="-78"/>
              </a:rPr>
              <a:t>Carriquiriberry</a:t>
            </a:r>
            <a:r>
              <a:rPr lang="fr-FR" altLang="fr-FR" sz="2400" dirty="0">
                <a:solidFill>
                  <a:srgbClr val="FF0000"/>
                </a:solidFill>
                <a:cs typeface="Adobe Arabic" panose="02040503050201020203" pitchFamily="18" charset="-78"/>
              </a:rPr>
              <a:t> </a:t>
            </a:r>
            <a:endParaRPr lang="fr-FR" altLang="fr-FR" sz="2400" dirty="0">
              <a:solidFill>
                <a:srgbClr val="002060"/>
              </a:solidFill>
              <a:latin typeface="+mn-lt"/>
              <a:cs typeface="Adobe Arabic" panose="02040503050201020203" pitchFamily="18" charset="-78"/>
            </a:endParaRPr>
          </a:p>
          <a:p>
            <a:pPr marL="0" indent="0" eaLnBrk="1" hangingPunct="1">
              <a:spcBef>
                <a:spcPct val="30000"/>
              </a:spcBef>
            </a:pPr>
            <a:endParaRPr lang="fr-FR" altLang="fr-FR" sz="2400" dirty="0">
              <a:latin typeface="+mn-lt"/>
              <a:cs typeface="Adobe Arabic" panose="02040503050201020203" pitchFamily="18" charset="-78"/>
            </a:endParaRPr>
          </a:p>
        </p:txBody>
      </p:sp>
      <p:pic>
        <p:nvPicPr>
          <p:cNvPr id="1026" name="Picture 2" descr="Résultat de recherche d'images pour &quot;logo FAI GAC&quot;">
            <a:extLst>
              <a:ext uri="{FF2B5EF4-FFF2-40B4-BE49-F238E27FC236}">
                <a16:creationId xmlns:a16="http://schemas.microsoft.com/office/drawing/2014/main" id="{3C82F2E3-B866-418F-B279-CAE4422DF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4985" y="18259"/>
            <a:ext cx="1487026" cy="91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E7CAC4-2FEA-4EFF-BA9B-54E7383E7414}"/>
              </a:ext>
            </a:extLst>
          </p:cNvPr>
          <p:cNvSpPr/>
          <p:nvPr/>
        </p:nvSpPr>
        <p:spPr>
          <a:xfrm>
            <a:off x="4978105" y="181893"/>
            <a:ext cx="38297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fr-FR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skilled</a:t>
            </a: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team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E99A69A-9C85-467C-8589-085A7CF539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2533" y="3190134"/>
            <a:ext cx="1333500" cy="13335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9C8FD07-5622-4EA1-BE82-C5DF644D2F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76" t="9848" r="4992" b="22544"/>
          <a:stretch/>
        </p:blipFill>
        <p:spPr>
          <a:xfrm>
            <a:off x="8542533" y="1368380"/>
            <a:ext cx="1287268" cy="162817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00A8800-B514-4039-A104-F0388800053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0830" y="4637236"/>
            <a:ext cx="1341796" cy="182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2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Moins 2"/>
          <p:cNvSpPr/>
          <p:nvPr/>
        </p:nvSpPr>
        <p:spPr>
          <a:xfrm>
            <a:off x="2678843" y="846195"/>
            <a:ext cx="8213745" cy="324477"/>
          </a:xfrm>
          <a:prstGeom prst="mathMin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412" y="0"/>
            <a:ext cx="2492913" cy="1157950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25997" y="1493160"/>
            <a:ext cx="10316014" cy="406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23900" indent="-723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61950" lvl="1" indent="-342900" algn="ctr">
              <a:spcBef>
                <a:spcPts val="600"/>
              </a:spcBef>
              <a:buBlip>
                <a:blip r:embed="rId4"/>
              </a:buBlip>
            </a:pP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International Chief Judge: </a:t>
            </a:r>
            <a:r>
              <a:rPr lang="fr-FR" altLang="fr-FR" sz="2400" dirty="0">
                <a:solidFill>
                  <a:srgbClr val="FF0000"/>
                </a:solidFill>
                <a:latin typeface="+mn-lt"/>
                <a:cs typeface="Adobe Arabic" panose="02040503050201020203" pitchFamily="18" charset="-78"/>
              </a:rPr>
              <a:t>Ralf GRUNWALD  </a:t>
            </a:r>
          </a:p>
          <a:p>
            <a:pPr marL="19050" lvl="1" indent="0" algn="ctr">
              <a:spcBef>
                <a:spcPts val="600"/>
              </a:spcBef>
            </a:pPr>
            <a:endParaRPr lang="fr-FR" altLang="fr-FR" sz="2400" dirty="0">
              <a:solidFill>
                <a:srgbClr val="002060"/>
              </a:solidFill>
              <a:latin typeface="+mn-lt"/>
              <a:cs typeface="Adobe Arabic" panose="02040503050201020203" pitchFamily="18" charset="-78"/>
            </a:endParaRPr>
          </a:p>
          <a:p>
            <a:pPr marL="361950" lvl="1" indent="-342900" algn="ctr">
              <a:spcBef>
                <a:spcPts val="600"/>
              </a:spcBef>
              <a:buBlip>
                <a:blip r:embed="rId4"/>
              </a:buBlip>
            </a:pP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Jury:</a:t>
            </a:r>
          </a:p>
          <a:p>
            <a:pPr marL="19050" lvl="1" indent="0" algn="ctr">
              <a:spcBef>
                <a:spcPts val="600"/>
              </a:spcBef>
            </a:pP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	</a:t>
            </a:r>
            <a:r>
              <a:rPr lang="fr-FR" altLang="fr-FR" sz="2400" dirty="0">
                <a:solidFill>
                  <a:srgbClr val="FF0000"/>
                </a:solidFill>
                <a:latin typeface="+mn-lt"/>
                <a:cs typeface="Adobe Arabic" panose="02040503050201020203" pitchFamily="18" charset="-78"/>
              </a:rPr>
              <a:t>Hans SCHWEBEL</a:t>
            </a:r>
            <a:r>
              <a:rPr lang="fr-FR" altLang="fr-FR" sz="2400" dirty="0">
                <a:solidFill>
                  <a:schemeClr val="accent5">
                    <a:lumMod val="50000"/>
                  </a:schemeClr>
                </a:solidFill>
                <a:latin typeface="+mn-lt"/>
                <a:cs typeface="Adobe Arabic" panose="02040503050201020203" pitchFamily="18" charset="-78"/>
              </a:rPr>
              <a:t>, président</a:t>
            </a:r>
          </a:p>
          <a:p>
            <a:pPr marL="19050" lvl="1" indent="0" algn="ctr">
              <a:spcBef>
                <a:spcPts val="600"/>
              </a:spcBef>
            </a:pPr>
            <a:r>
              <a:rPr lang="fr-FR" altLang="fr-FR" sz="2400" dirty="0">
                <a:solidFill>
                  <a:schemeClr val="accent5">
                    <a:lumMod val="50000"/>
                  </a:schemeClr>
                </a:solidFill>
                <a:latin typeface="+mn-lt"/>
                <a:cs typeface="Adobe Arabic" panose="02040503050201020203" pitchFamily="18" charset="-78"/>
              </a:rPr>
              <a:t>	</a:t>
            </a:r>
            <a:r>
              <a:rPr lang="fr-FR" altLang="fr-FR" sz="2400" dirty="0">
                <a:solidFill>
                  <a:srgbClr val="FD1912"/>
                </a:solidFill>
                <a:latin typeface="+mn-lt"/>
                <a:cs typeface="Adobe Arabic" panose="02040503050201020203" pitchFamily="18" charset="-78"/>
              </a:rPr>
              <a:t>Manfred KUNSCHITZ</a:t>
            </a:r>
            <a:r>
              <a:rPr lang="fr-FR" altLang="fr-FR" sz="2400" dirty="0">
                <a:latin typeface="+mn-lt"/>
                <a:cs typeface="Adobe Arabic" panose="02040503050201020203" pitchFamily="18" charset="-78"/>
              </a:rPr>
              <a:t>, </a:t>
            </a:r>
            <a:r>
              <a:rPr lang="fr-FR" altLang="fr-FR" sz="2400" dirty="0" err="1">
                <a:latin typeface="+mn-lt"/>
                <a:cs typeface="Adobe Arabic" panose="02040503050201020203" pitchFamily="18" charset="-78"/>
              </a:rPr>
              <a:t>member</a:t>
            </a:r>
            <a:endParaRPr lang="fr-FR" altLang="fr-FR" sz="2400" dirty="0">
              <a:latin typeface="+mn-lt"/>
              <a:cs typeface="Adobe Arabic" panose="02040503050201020203" pitchFamily="18" charset="-78"/>
            </a:endParaRPr>
          </a:p>
          <a:p>
            <a:pPr marL="19050" lvl="1" indent="0" algn="ctr">
              <a:spcBef>
                <a:spcPts val="600"/>
              </a:spcBef>
            </a:pP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	</a:t>
            </a:r>
            <a:r>
              <a:rPr lang="fr-FR" sz="2400" dirty="0">
                <a:solidFill>
                  <a:srgbClr val="FF0000"/>
                </a:solidFill>
                <a:latin typeface="+mn-lt"/>
              </a:rPr>
              <a:t>Krzysztof LENARTOWICZ</a:t>
            </a:r>
            <a:r>
              <a:rPr lang="fr-FR" sz="2400" dirty="0">
                <a:latin typeface="+mn-lt"/>
              </a:rPr>
              <a:t>, </a:t>
            </a:r>
            <a:r>
              <a:rPr lang="fr-FR" sz="2400" dirty="0" err="1">
                <a:latin typeface="+mn-lt"/>
              </a:rPr>
              <a:t>member</a:t>
            </a:r>
            <a:r>
              <a:rPr lang="fr-FR" altLang="fr-FR" sz="2400" dirty="0">
                <a:solidFill>
                  <a:srgbClr val="FF0000"/>
                </a:solidFill>
                <a:latin typeface="+mn-lt"/>
                <a:cs typeface="Adobe Arabic" panose="02040503050201020203" pitchFamily="18" charset="-78"/>
              </a:rPr>
              <a:t>  </a:t>
            </a:r>
          </a:p>
          <a:p>
            <a:pPr marL="419100" lvl="2" indent="0" algn="ctr">
              <a:spcBef>
                <a:spcPts val="600"/>
              </a:spcBef>
            </a:pPr>
            <a:endParaRPr lang="fr-FR" altLang="fr-FR" sz="2400" dirty="0">
              <a:solidFill>
                <a:srgbClr val="002060"/>
              </a:solidFill>
              <a:latin typeface="+mn-lt"/>
              <a:cs typeface="Adobe Arabic" panose="02040503050201020203" pitchFamily="18" charset="-78"/>
            </a:endParaRPr>
          </a:p>
          <a:p>
            <a:pPr marL="361950" lvl="1" indent="-342900" algn="ctr">
              <a:spcBef>
                <a:spcPts val="600"/>
              </a:spcBef>
              <a:buBlip>
                <a:blip r:embed="rId4"/>
              </a:buBlip>
            </a:pPr>
            <a:r>
              <a:rPr lang="fr-FR" altLang="fr-FR" sz="2400" dirty="0" err="1">
                <a:solidFill>
                  <a:srgbClr val="002060"/>
                </a:solidFill>
                <a:cs typeface="Adobe Arabic" panose="02040503050201020203" pitchFamily="18" charset="-78"/>
              </a:rPr>
              <a:t>Scoring</a:t>
            </a:r>
            <a:r>
              <a:rPr lang="fr-FR" altLang="fr-FR" sz="2400" dirty="0">
                <a:solidFill>
                  <a:srgbClr val="002060"/>
                </a:solidFill>
                <a:cs typeface="Adobe Arabic" panose="02040503050201020203" pitchFamily="18" charset="-78"/>
              </a:rPr>
              <a:t> manager: </a:t>
            </a:r>
            <a:r>
              <a:rPr lang="fr-FR" altLang="fr-FR" sz="2400" dirty="0">
                <a:solidFill>
                  <a:srgbClr val="FF0000"/>
                </a:solidFill>
                <a:cs typeface="Adobe Arabic" panose="02040503050201020203" pitchFamily="18" charset="-78"/>
              </a:rPr>
              <a:t>Thomas WEISE </a:t>
            </a:r>
            <a:endParaRPr lang="fr-FR" altLang="fr-FR" sz="2400" dirty="0">
              <a:solidFill>
                <a:srgbClr val="002060"/>
              </a:solidFill>
              <a:latin typeface="+mn-lt"/>
              <a:cs typeface="Adobe Arabic" panose="02040503050201020203" pitchFamily="18" charset="-78"/>
            </a:endParaRPr>
          </a:p>
          <a:p>
            <a:pPr marL="0" indent="0" eaLnBrk="1" hangingPunct="1">
              <a:spcBef>
                <a:spcPct val="30000"/>
              </a:spcBef>
            </a:pPr>
            <a:endParaRPr lang="fr-FR" altLang="fr-FR" sz="2400" dirty="0">
              <a:latin typeface="+mn-lt"/>
              <a:cs typeface="Adobe Arabic" panose="02040503050201020203" pitchFamily="18" charset="-78"/>
            </a:endParaRPr>
          </a:p>
        </p:txBody>
      </p:sp>
      <p:pic>
        <p:nvPicPr>
          <p:cNvPr id="1026" name="Picture 2" descr="Résultat de recherche d'images pour &quot;logo FAI GAC&quot;">
            <a:extLst>
              <a:ext uri="{FF2B5EF4-FFF2-40B4-BE49-F238E27FC236}">
                <a16:creationId xmlns:a16="http://schemas.microsoft.com/office/drawing/2014/main" id="{3C82F2E3-B866-418F-B279-CAE4422DF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4985" y="18259"/>
            <a:ext cx="1487026" cy="91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E7CAC4-2FEA-4EFF-BA9B-54E7383E7414}"/>
              </a:ext>
            </a:extLst>
          </p:cNvPr>
          <p:cNvSpPr/>
          <p:nvPr/>
        </p:nvSpPr>
        <p:spPr>
          <a:xfrm>
            <a:off x="4159682" y="181893"/>
            <a:ext cx="54665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Jury and Judge </a:t>
            </a:r>
          </a:p>
        </p:txBody>
      </p:sp>
    </p:spTree>
    <p:extLst>
      <p:ext uri="{BB962C8B-B14F-4D97-AF65-F5344CB8AC3E}">
        <p14:creationId xmlns:p14="http://schemas.microsoft.com/office/powerpoint/2010/main" val="248260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Moins 2"/>
          <p:cNvSpPr/>
          <p:nvPr/>
        </p:nvSpPr>
        <p:spPr>
          <a:xfrm>
            <a:off x="3893390" y="930301"/>
            <a:ext cx="8213745" cy="324477"/>
          </a:xfrm>
          <a:prstGeom prst="mathMin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412" y="0"/>
            <a:ext cx="2492913" cy="11579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FC71FAE-69B4-41D9-9E5D-4F78D291C920}"/>
              </a:ext>
            </a:extLst>
          </p:cNvPr>
          <p:cNvSpPr/>
          <p:nvPr/>
        </p:nvSpPr>
        <p:spPr>
          <a:xfrm>
            <a:off x="5969480" y="181893"/>
            <a:ext cx="1846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</a:t>
            </a:r>
            <a:endParaRPr lang="fr-FR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6EFA566-2C8F-4E79-9FED-266EC73497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594" y="1418411"/>
            <a:ext cx="7251443" cy="5323314"/>
          </a:xfrm>
          <a:prstGeom prst="rect">
            <a:avLst/>
          </a:prstGeom>
        </p:spPr>
      </p:pic>
      <p:sp>
        <p:nvSpPr>
          <p:cNvPr id="8" name="Flèche : bas 7">
            <a:extLst>
              <a:ext uri="{FF2B5EF4-FFF2-40B4-BE49-F238E27FC236}">
                <a16:creationId xmlns:a16="http://schemas.microsoft.com/office/drawing/2014/main" id="{455213A1-2927-4654-94CE-138A21A89C51}"/>
              </a:ext>
            </a:extLst>
          </p:cNvPr>
          <p:cNvSpPr/>
          <p:nvPr/>
        </p:nvSpPr>
        <p:spPr>
          <a:xfrm>
            <a:off x="5703150" y="4474346"/>
            <a:ext cx="532660" cy="6303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09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Moins 2"/>
          <p:cNvSpPr/>
          <p:nvPr/>
        </p:nvSpPr>
        <p:spPr>
          <a:xfrm>
            <a:off x="3893390" y="930301"/>
            <a:ext cx="8213745" cy="324477"/>
          </a:xfrm>
          <a:prstGeom prst="mathMin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412" y="0"/>
            <a:ext cx="2492913" cy="1157950"/>
          </a:xfrm>
          <a:prstGeom prst="rect">
            <a:avLst/>
          </a:prstGeom>
        </p:spPr>
      </p:pic>
      <p:pic>
        <p:nvPicPr>
          <p:cNvPr id="1026" name="Picture 2" descr="Résultat de recherche d'images pour &quot;logo FAI GAC&quot;">
            <a:extLst>
              <a:ext uri="{FF2B5EF4-FFF2-40B4-BE49-F238E27FC236}">
                <a16:creationId xmlns:a16="http://schemas.microsoft.com/office/drawing/2014/main" id="{3C82F2E3-B866-418F-B279-CAE4422DF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4985" y="18259"/>
            <a:ext cx="1487026" cy="91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9A8031-F5DC-485B-970A-652FB6984F98}"/>
              </a:ext>
            </a:extLst>
          </p:cNvPr>
          <p:cNvSpPr/>
          <p:nvPr/>
        </p:nvSpPr>
        <p:spPr>
          <a:xfrm>
            <a:off x="6412805" y="181893"/>
            <a:ext cx="9603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Albi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8A1C548-A68D-4036-9B8C-B4C2D7E0C1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414" y="1204140"/>
            <a:ext cx="3710055" cy="2475762"/>
          </a:xfrm>
          <a:prstGeom prst="rect">
            <a:avLst/>
          </a:prstGeom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40070AFB-A692-45D6-8043-0C0B0FD64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970" y="4115739"/>
            <a:ext cx="5514798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23900" indent="-723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ts val="600"/>
              </a:spcBef>
              <a:buBlip>
                <a:blip r:embed="rId6"/>
              </a:buBlip>
            </a:pP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A </a:t>
            </a: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very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</a:t>
            </a: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nice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, </a:t>
            </a: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touristic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and attractive city</a:t>
            </a:r>
            <a:endParaRPr lang="fr-FR" altLang="fr-FR" sz="2000" dirty="0">
              <a:solidFill>
                <a:srgbClr val="002060"/>
              </a:solidFill>
              <a:latin typeface="+mn-lt"/>
              <a:cs typeface="Adobe Arabic" panose="02040503050201020203" pitchFamily="18" charset="-78"/>
            </a:endParaRPr>
          </a:p>
          <a:p>
            <a:pPr marL="342900" indent="-342900" eaLnBrk="1" hangingPunct="1">
              <a:spcBef>
                <a:spcPts val="600"/>
              </a:spcBef>
              <a:buBlip>
                <a:blip r:embed="rId6"/>
              </a:buBlip>
            </a:pP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Classified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as a World </a:t>
            </a: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Heritage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Site by UNESCO</a:t>
            </a:r>
          </a:p>
          <a:p>
            <a:pPr marL="342900" indent="-342900" eaLnBrk="1" hangingPunct="1">
              <a:spcBef>
                <a:spcPts val="600"/>
              </a:spcBef>
              <a:buBlip>
                <a:blip r:embed="rId6"/>
              </a:buBlip>
            </a:pP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Many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</a:t>
            </a: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hotels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, restaurants and </a:t>
            </a: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facilities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</a:t>
            </a: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very</a:t>
            </a:r>
            <a:r>
              <a:rPr lang="fr-FR" altLang="fr-FR" sz="2400" dirty="0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 close to the </a:t>
            </a:r>
            <a:r>
              <a:rPr lang="fr-FR" altLang="fr-FR" sz="2400" dirty="0" err="1">
                <a:solidFill>
                  <a:srgbClr val="002060"/>
                </a:solidFill>
                <a:latin typeface="+mn-lt"/>
                <a:cs typeface="Adobe Arabic" panose="02040503050201020203" pitchFamily="18" charset="-78"/>
              </a:rPr>
              <a:t>airfield</a:t>
            </a:r>
            <a:endParaRPr lang="fr-FR" altLang="fr-FR" sz="2400" dirty="0">
              <a:solidFill>
                <a:srgbClr val="002060"/>
              </a:solidFill>
              <a:latin typeface="+mn-lt"/>
              <a:cs typeface="Adobe Arabic" panose="02040503050201020203" pitchFamily="18" charset="-78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9534C36-89F1-491F-B787-C6A52D9257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9412" y="1283994"/>
            <a:ext cx="5428878" cy="239590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D0171DA-C8CC-4D40-BDA7-61BAB491681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414" y="3893566"/>
            <a:ext cx="3710055" cy="278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9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Moins 2"/>
          <p:cNvSpPr/>
          <p:nvPr/>
        </p:nvSpPr>
        <p:spPr>
          <a:xfrm>
            <a:off x="3893390" y="930301"/>
            <a:ext cx="8213745" cy="324477"/>
          </a:xfrm>
          <a:prstGeom prst="mathMin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412" y="0"/>
            <a:ext cx="2492913" cy="1157950"/>
          </a:xfrm>
          <a:prstGeom prst="rect">
            <a:avLst/>
          </a:prstGeom>
        </p:spPr>
      </p:pic>
      <p:pic>
        <p:nvPicPr>
          <p:cNvPr id="1026" name="Picture 2" descr="Résultat de recherche d'images pour &quot;logo FAI GAC&quot;">
            <a:extLst>
              <a:ext uri="{FF2B5EF4-FFF2-40B4-BE49-F238E27FC236}">
                <a16:creationId xmlns:a16="http://schemas.microsoft.com/office/drawing/2014/main" id="{3C82F2E3-B866-418F-B279-CAE4422DF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4985" y="18259"/>
            <a:ext cx="1487026" cy="91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9A8031-F5DC-485B-970A-652FB6984F98}"/>
              </a:ext>
            </a:extLst>
          </p:cNvPr>
          <p:cNvSpPr/>
          <p:nvPr/>
        </p:nvSpPr>
        <p:spPr>
          <a:xfrm>
            <a:off x="4432205" y="181893"/>
            <a:ext cx="49215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</a:t>
            </a:r>
            <a:r>
              <a:rPr lang="fr-FR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hotel</a:t>
            </a: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Ibis style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8C5D148-EDBB-40BE-B1E1-10A38D1DFC7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451" y="1418411"/>
            <a:ext cx="3908575" cy="264960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B03BB4E-244A-4A2D-9257-1DC83D9FF3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3580" y="1494224"/>
            <a:ext cx="4119969" cy="274165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8E21400-9A09-41C3-8E8C-FB15B4AB7A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5242" y="4690235"/>
            <a:ext cx="4499734" cy="196448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8FE7230-6751-43BD-894C-FE653232A2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8451" y="4444637"/>
            <a:ext cx="3984768" cy="223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3526</TotalTime>
  <Words>583</Words>
  <Application>Microsoft Office PowerPoint</Application>
  <PresentationFormat>Widescreen</PresentationFormat>
  <Paragraphs>130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POWERPOINT 2010</dc:title>
  <dc:creator>Nicolas GRAVEZ</dc:creator>
  <cp:lastModifiedBy>sbr</cp:lastModifiedBy>
  <cp:revision>260</cp:revision>
  <cp:lastPrinted>2020-11-17T08:59:35Z</cp:lastPrinted>
  <dcterms:created xsi:type="dcterms:W3CDTF">2016-03-22T13:28:17Z</dcterms:created>
  <dcterms:modified xsi:type="dcterms:W3CDTF">2020-11-17T09:00:13Z</dcterms:modified>
</cp:coreProperties>
</file>